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101" r:id="rId1"/>
  </p:sldMasterIdLst>
  <p:notesMasterIdLst>
    <p:notesMasterId r:id="rId47"/>
  </p:notesMasterIdLst>
  <p:handoutMasterIdLst>
    <p:handoutMasterId r:id="rId48"/>
  </p:handoutMasterIdLst>
  <p:sldIdLst>
    <p:sldId id="2414" r:id="rId2"/>
    <p:sldId id="2627" r:id="rId3"/>
    <p:sldId id="2427" r:id="rId4"/>
    <p:sldId id="2122" r:id="rId5"/>
    <p:sldId id="2610" r:id="rId6"/>
    <p:sldId id="2611" r:id="rId7"/>
    <p:sldId id="2599" r:id="rId8"/>
    <p:sldId id="2015" r:id="rId9"/>
    <p:sldId id="1487" r:id="rId10"/>
    <p:sldId id="2580" r:id="rId11"/>
    <p:sldId id="2124" r:id="rId12"/>
    <p:sldId id="1775" r:id="rId13"/>
    <p:sldId id="2561" r:id="rId14"/>
    <p:sldId id="1971" r:id="rId15"/>
    <p:sldId id="2010" r:id="rId16"/>
    <p:sldId id="1917" r:id="rId17"/>
    <p:sldId id="1491" r:id="rId18"/>
    <p:sldId id="2621" r:id="rId19"/>
    <p:sldId id="2615" r:id="rId20"/>
    <p:sldId id="2620" r:id="rId21"/>
    <p:sldId id="1079" r:id="rId22"/>
    <p:sldId id="1271" r:id="rId23"/>
    <p:sldId id="2538" r:id="rId24"/>
    <p:sldId id="2440" r:id="rId25"/>
    <p:sldId id="2461" r:id="rId26"/>
    <p:sldId id="2559" r:id="rId27"/>
    <p:sldId id="2462" r:id="rId28"/>
    <p:sldId id="2441" r:id="rId29"/>
    <p:sldId id="2262" r:id="rId30"/>
    <p:sldId id="1910" r:id="rId31"/>
    <p:sldId id="1911" r:id="rId32"/>
    <p:sldId id="1912" r:id="rId33"/>
    <p:sldId id="1913" r:id="rId34"/>
    <p:sldId id="1979" r:id="rId35"/>
    <p:sldId id="2605" r:id="rId36"/>
    <p:sldId id="2447" r:id="rId37"/>
    <p:sldId id="2443" r:id="rId38"/>
    <p:sldId id="2449" r:id="rId39"/>
    <p:sldId id="2450" r:id="rId40"/>
    <p:sldId id="2451" r:id="rId41"/>
    <p:sldId id="2017" r:id="rId42"/>
    <p:sldId id="2626" r:id="rId43"/>
    <p:sldId id="2070" r:id="rId44"/>
    <p:sldId id="1937" r:id="rId45"/>
    <p:sldId id="2565" r:id="rId46"/>
  </p:sldIdLst>
  <p:sldSz cx="18288000" cy="10287000"/>
  <p:notesSz cx="6858000" cy="9296400"/>
  <p:embeddedFontLst>
    <p:embeddedFont>
      <p:font typeface="Broadway" panose="04040905080B02020502" pitchFamily="82" charset="0"/>
      <p:regular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Stencil" panose="040409050D0802020404" pitchFamily="82" charset="0"/>
      <p:regular r:id="rId54"/>
    </p:embeddedFont>
    <p:embeddedFont>
      <p:font typeface="Tahoma" panose="020B0604030504040204" pitchFamily="34" charset="0"/>
      <p:regular r:id="rId55"/>
      <p:bold r:id="rId56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92171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184343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276514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368686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4608576" algn="l" defTabSz="184343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5530291" algn="l" defTabSz="184343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6452006" algn="l" defTabSz="184343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7373722" algn="l" defTabSz="184343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modifyVerifier cryptProviderType="rsaAES" cryptAlgorithmClass="hash" cryptAlgorithmType="typeAny" cryptAlgorithmSid="14" spinCount="100000" saltData="Z8LkV+PVgCU+SC/YqdbtCw==" hashData="oSQMihqfxSmhozxAXyYl38HRgCcggH48WeoYXsGUgJH1ANqh9pd4oB2/AvK5PspXVV6EUPRa2iKkh2MlS1QJ5w=="/>
  <p:extLst>
    <p:ext uri="{521415D9-36F7-43E2-AB2F-B90AF26B5E84}">
      <p14:sectionLst xmlns:p14="http://schemas.microsoft.com/office/powerpoint/2010/main">
        <p14:section name="initiatives" id="{00F235D9-7C32-49A0-9F55-41942445A9D9}">
          <p14:sldIdLst>
            <p14:sldId id="2414"/>
            <p14:sldId id="2627"/>
            <p14:sldId id="2427"/>
            <p14:sldId id="2122"/>
            <p14:sldId id="2610"/>
            <p14:sldId id="2611"/>
            <p14:sldId id="2599"/>
          </p14:sldIdLst>
        </p14:section>
        <p14:section name="Repositories" id="{41D77778-1EED-41C4-B16D-9289E7BB1DB7}">
          <p14:sldIdLst>
            <p14:sldId id="2015"/>
            <p14:sldId id="1487"/>
            <p14:sldId id="2580"/>
            <p14:sldId id="2124"/>
            <p14:sldId id="1775"/>
            <p14:sldId id="2561"/>
            <p14:sldId id="1971"/>
            <p14:sldId id="2010"/>
            <p14:sldId id="1917"/>
            <p14:sldId id="1491"/>
            <p14:sldId id="2621"/>
            <p14:sldId id="2615"/>
            <p14:sldId id="2620"/>
            <p14:sldId id="1079"/>
            <p14:sldId id="1271"/>
            <p14:sldId id="2538"/>
          </p14:sldIdLst>
        </p14:section>
        <p14:section name="Conclusion" id="{66822508-8567-471F-870B-5383A33FEF64}">
          <p14:sldIdLst>
            <p14:sldId id="2440"/>
            <p14:sldId id="2461"/>
            <p14:sldId id="2559"/>
            <p14:sldId id="2462"/>
            <p14:sldId id="2441"/>
            <p14:sldId id="2262"/>
            <p14:sldId id="1910"/>
            <p14:sldId id="1911"/>
            <p14:sldId id="1912"/>
            <p14:sldId id="1913"/>
            <p14:sldId id="1979"/>
            <p14:sldId id="2605"/>
          </p14:sldIdLst>
        </p14:section>
        <p14:section name="Apendix" id="{748A8028-0085-4E69-A2CA-5CFC8F470D0A}">
          <p14:sldIdLst>
            <p14:sldId id="2447"/>
            <p14:sldId id="2443"/>
            <p14:sldId id="2449"/>
            <p14:sldId id="2450"/>
            <p14:sldId id="2451"/>
            <p14:sldId id="2017"/>
            <p14:sldId id="2626"/>
            <p14:sldId id="2070"/>
            <p14:sldId id="1937"/>
            <p14:sldId id="25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3312">
          <p15:clr>
            <a:srgbClr val="A4A3A4"/>
          </p15:clr>
        </p15:guide>
        <p15:guide id="4" pos="5760">
          <p15:clr>
            <a:srgbClr val="A4A3A4"/>
          </p15:clr>
        </p15:guide>
        <p15:guide id="5" orient="horz" pos="2113">
          <p15:clr>
            <a:srgbClr val="A4A3A4"/>
          </p15:clr>
        </p15:guide>
        <p15:guide id="6" orient="horz" pos="3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rmela" initials="K" lastIdx="5" clrIdx="0"/>
  <p:cmAuthor id="1" name="Nevena" initials="N" lastIdx="1" clrIdx="1"/>
  <p:cmAuthor id="2" name="Karmela Krleza-Jeric" initials="KK" lastIdx="7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C7FB"/>
    <a:srgbClr val="CB3560"/>
    <a:srgbClr val="EB8063"/>
    <a:srgbClr val="FA941F"/>
    <a:srgbClr val="32A4B0"/>
    <a:srgbClr val="09AF9B"/>
    <a:srgbClr val="B39ECA"/>
    <a:srgbClr val="36823A"/>
    <a:srgbClr val="9D1B2E"/>
    <a:srgbClr val="6AE2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99B819-E6E7-4DE1-9BA1-E00087FE6902}" v="811" dt="2019-03-29T00:20:38.1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00" autoAdjust="0"/>
    <p:restoredTop sz="93817" autoAdjust="0"/>
  </p:normalViewPr>
  <p:slideViewPr>
    <p:cSldViewPr snapToGrid="0">
      <p:cViewPr varScale="1">
        <p:scale>
          <a:sx n="42" d="100"/>
          <a:sy n="42" d="100"/>
        </p:scale>
        <p:origin x="1020" y="48"/>
      </p:cViewPr>
      <p:guideLst>
        <p:guide orient="horz" pos="2160"/>
        <p:guide pos="2880"/>
        <p:guide orient="horz" pos="3312"/>
        <p:guide pos="5760"/>
        <p:guide orient="horz" pos="2113"/>
        <p:guide orient="horz"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-1308" y="-90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56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mela Krleza-Jeric" userId="0e15c9568096d8c9" providerId="LiveId" clId="{6381AA50-A0F3-4BAE-B61F-F2608E993042}"/>
    <pc:docChg chg="delSld delMainMaster delSection modSection">
      <pc:chgData name="Karmela Krleza-Jeric" userId="0e15c9568096d8c9" providerId="LiveId" clId="{6381AA50-A0F3-4BAE-B61F-F2608E993042}" dt="2019-03-29T00:43:13.494" v="68" actId="18676"/>
      <pc:docMkLst>
        <pc:docMk/>
      </pc:docMkLst>
      <pc:sldChg chg="del">
        <pc:chgData name="Karmela Krleza-Jeric" userId="0e15c9568096d8c9" providerId="LiveId" clId="{6381AA50-A0F3-4BAE-B61F-F2608E993042}" dt="2019-03-29T00:42:51.384" v="0" actId="2696"/>
        <pc:sldMkLst>
          <pc:docMk/>
          <pc:sldMk cId="0" sldId="270"/>
        </pc:sldMkLst>
      </pc:sldChg>
      <pc:sldChg chg="del">
        <pc:chgData name="Karmela Krleza-Jeric" userId="0e15c9568096d8c9" providerId="LiveId" clId="{6381AA50-A0F3-4BAE-B61F-F2608E993042}" dt="2019-03-29T00:42:54.788" v="16" actId="2696"/>
        <pc:sldMkLst>
          <pc:docMk/>
          <pc:sldMk cId="4254211906" sldId="301"/>
        </pc:sldMkLst>
      </pc:sldChg>
      <pc:sldChg chg="del">
        <pc:chgData name="Karmela Krleza-Jeric" userId="0e15c9568096d8c9" providerId="LiveId" clId="{6381AA50-A0F3-4BAE-B61F-F2608E993042}" dt="2019-03-29T00:42:54.781" v="15" actId="2696"/>
        <pc:sldMkLst>
          <pc:docMk/>
          <pc:sldMk cId="1226050887" sldId="1618"/>
        </pc:sldMkLst>
      </pc:sldChg>
      <pc:sldChg chg="del">
        <pc:chgData name="Karmela Krleza-Jeric" userId="0e15c9568096d8c9" providerId="LiveId" clId="{6381AA50-A0F3-4BAE-B61F-F2608E993042}" dt="2019-03-29T00:43:02.414" v="27" actId="2696"/>
        <pc:sldMkLst>
          <pc:docMk/>
          <pc:sldMk cId="4062208032" sldId="1848"/>
        </pc:sldMkLst>
      </pc:sldChg>
      <pc:sldChg chg="del">
        <pc:chgData name="Karmela Krleza-Jeric" userId="0e15c9568096d8c9" providerId="LiveId" clId="{6381AA50-A0F3-4BAE-B61F-F2608E993042}" dt="2019-03-29T00:43:09.831" v="45" actId="2696"/>
        <pc:sldMkLst>
          <pc:docMk/>
          <pc:sldMk cId="4029304325" sldId="1922"/>
        </pc:sldMkLst>
      </pc:sldChg>
      <pc:sldChg chg="del">
        <pc:chgData name="Karmela Krleza-Jeric" userId="0e15c9568096d8c9" providerId="LiveId" clId="{6381AA50-A0F3-4BAE-B61F-F2608E993042}" dt="2019-03-29T00:43:09.817" v="41" actId="2696"/>
        <pc:sldMkLst>
          <pc:docMk/>
          <pc:sldMk cId="1976314939" sldId="1972"/>
        </pc:sldMkLst>
      </pc:sldChg>
      <pc:sldChg chg="del">
        <pc:chgData name="Karmela Krleza-Jeric" userId="0e15c9568096d8c9" providerId="LiveId" clId="{6381AA50-A0F3-4BAE-B61F-F2608E993042}" dt="2019-03-29T00:43:02.424" v="29" actId="2696"/>
        <pc:sldMkLst>
          <pc:docMk/>
          <pc:sldMk cId="551063891" sldId="1983"/>
        </pc:sldMkLst>
      </pc:sldChg>
      <pc:sldChg chg="del">
        <pc:chgData name="Karmela Krleza-Jeric" userId="0e15c9568096d8c9" providerId="LiveId" clId="{6381AA50-A0F3-4BAE-B61F-F2608E993042}" dt="2019-03-29T00:43:02.417" v="28" actId="2696"/>
        <pc:sldMkLst>
          <pc:docMk/>
          <pc:sldMk cId="1208234496" sldId="1985"/>
        </pc:sldMkLst>
      </pc:sldChg>
      <pc:sldChg chg="del">
        <pc:chgData name="Karmela Krleza-Jeric" userId="0e15c9568096d8c9" providerId="LiveId" clId="{6381AA50-A0F3-4BAE-B61F-F2608E993042}" dt="2019-03-29T00:43:09.838" v="46" actId="2696"/>
        <pc:sldMkLst>
          <pc:docMk/>
          <pc:sldMk cId="2701542865" sldId="1986"/>
        </pc:sldMkLst>
      </pc:sldChg>
      <pc:sldChg chg="del">
        <pc:chgData name="Karmela Krleza-Jeric" userId="0e15c9568096d8c9" providerId="LiveId" clId="{6381AA50-A0F3-4BAE-B61F-F2608E993042}" dt="2019-03-29T00:42:58.553" v="22" actId="2696"/>
        <pc:sldMkLst>
          <pc:docMk/>
          <pc:sldMk cId="721352177" sldId="2061"/>
        </pc:sldMkLst>
      </pc:sldChg>
      <pc:sldChg chg="del">
        <pc:chgData name="Karmela Krleza-Jeric" userId="0e15c9568096d8c9" providerId="LiveId" clId="{6381AA50-A0F3-4BAE-B61F-F2608E993042}" dt="2019-03-29T00:43:02.403" v="25" actId="2696"/>
        <pc:sldMkLst>
          <pc:docMk/>
          <pc:sldMk cId="1134289202" sldId="2082"/>
        </pc:sldMkLst>
      </pc:sldChg>
      <pc:sldChg chg="del">
        <pc:chgData name="Karmela Krleza-Jeric" userId="0e15c9568096d8c9" providerId="LiveId" clId="{6381AA50-A0F3-4BAE-B61F-F2608E993042}" dt="2019-03-29T00:43:06.282" v="31" actId="2696"/>
        <pc:sldMkLst>
          <pc:docMk/>
          <pc:sldMk cId="384550871" sldId="2103"/>
        </pc:sldMkLst>
      </pc:sldChg>
      <pc:sldChg chg="del">
        <pc:chgData name="Karmela Krleza-Jeric" userId="0e15c9568096d8c9" providerId="LiveId" clId="{6381AA50-A0F3-4BAE-B61F-F2608E993042}" dt="2019-03-29T00:42:58.568" v="23" actId="2696"/>
        <pc:sldMkLst>
          <pc:docMk/>
          <pc:sldMk cId="3102107349" sldId="2139"/>
        </pc:sldMkLst>
      </pc:sldChg>
      <pc:sldChg chg="del">
        <pc:chgData name="Karmela Krleza-Jeric" userId="0e15c9568096d8c9" providerId="LiveId" clId="{6381AA50-A0F3-4BAE-B61F-F2608E993042}" dt="2019-03-29T00:42:54.814" v="17" actId="2696"/>
        <pc:sldMkLst>
          <pc:docMk/>
          <pc:sldMk cId="850014269" sldId="2192"/>
        </pc:sldMkLst>
      </pc:sldChg>
      <pc:sldChg chg="del">
        <pc:chgData name="Karmela Krleza-Jeric" userId="0e15c9568096d8c9" providerId="LiveId" clId="{6381AA50-A0F3-4BAE-B61F-F2608E993042}" dt="2019-03-29T00:43:02.407" v="26" actId="2696"/>
        <pc:sldMkLst>
          <pc:docMk/>
          <pc:sldMk cId="1443848120" sldId="2310"/>
        </pc:sldMkLst>
      </pc:sldChg>
      <pc:sldChg chg="del">
        <pc:chgData name="Karmela Krleza-Jeric" userId="0e15c9568096d8c9" providerId="LiveId" clId="{6381AA50-A0F3-4BAE-B61F-F2608E993042}" dt="2019-03-29T00:42:51.419" v="6" actId="2696"/>
        <pc:sldMkLst>
          <pc:docMk/>
          <pc:sldMk cId="3033448094" sldId="2414"/>
        </pc:sldMkLst>
      </pc:sldChg>
      <pc:sldChg chg="del">
        <pc:chgData name="Karmela Krleza-Jeric" userId="0e15c9568096d8c9" providerId="LiveId" clId="{6381AA50-A0F3-4BAE-B61F-F2608E993042}" dt="2019-03-29T00:42:51.412" v="5" actId="2696"/>
        <pc:sldMkLst>
          <pc:docMk/>
          <pc:sldMk cId="9485886" sldId="2415"/>
        </pc:sldMkLst>
      </pc:sldChg>
      <pc:sldChg chg="del">
        <pc:chgData name="Karmela Krleza-Jeric" userId="0e15c9568096d8c9" providerId="LiveId" clId="{6381AA50-A0F3-4BAE-B61F-F2608E993042}" dt="2019-03-29T00:42:51.401" v="3" actId="2696"/>
        <pc:sldMkLst>
          <pc:docMk/>
          <pc:sldMk cId="3509786174" sldId="2417"/>
        </pc:sldMkLst>
      </pc:sldChg>
      <pc:sldChg chg="del">
        <pc:chgData name="Karmela Krleza-Jeric" userId="0e15c9568096d8c9" providerId="LiveId" clId="{6381AA50-A0F3-4BAE-B61F-F2608E993042}" dt="2019-03-29T00:42:54.832" v="20" actId="2696"/>
        <pc:sldMkLst>
          <pc:docMk/>
          <pc:sldMk cId="715088946" sldId="2428"/>
        </pc:sldMkLst>
      </pc:sldChg>
      <pc:sldChg chg="del">
        <pc:chgData name="Karmela Krleza-Jeric" userId="0e15c9568096d8c9" providerId="LiveId" clId="{6381AA50-A0F3-4BAE-B61F-F2608E993042}" dt="2019-03-29T00:42:51.389" v="1" actId="2696"/>
        <pc:sldMkLst>
          <pc:docMk/>
          <pc:sldMk cId="4241664411" sldId="2463"/>
        </pc:sldMkLst>
      </pc:sldChg>
      <pc:sldChg chg="del">
        <pc:chgData name="Karmela Krleza-Jeric" userId="0e15c9568096d8c9" providerId="LiveId" clId="{6381AA50-A0F3-4BAE-B61F-F2608E993042}" dt="2019-03-29T00:42:51.406" v="4" actId="2696"/>
        <pc:sldMkLst>
          <pc:docMk/>
          <pc:sldMk cId="4048911365" sldId="2464"/>
        </pc:sldMkLst>
      </pc:sldChg>
      <pc:sldChg chg="del">
        <pc:chgData name="Karmela Krleza-Jeric" userId="0e15c9568096d8c9" providerId="LiveId" clId="{6381AA50-A0F3-4BAE-B61F-F2608E993042}" dt="2019-03-29T00:43:09.797" v="38" actId="2696"/>
        <pc:sldMkLst>
          <pc:docMk/>
          <pc:sldMk cId="2541834424" sldId="2486"/>
        </pc:sldMkLst>
      </pc:sldChg>
      <pc:sldChg chg="del">
        <pc:chgData name="Karmela Krleza-Jeric" userId="0e15c9568096d8c9" providerId="LiveId" clId="{6381AA50-A0F3-4BAE-B61F-F2608E993042}" dt="2019-03-29T00:42:54.718" v="10" actId="2696"/>
        <pc:sldMkLst>
          <pc:docMk/>
          <pc:sldMk cId="2950208029" sldId="2528"/>
        </pc:sldMkLst>
      </pc:sldChg>
      <pc:sldChg chg="del">
        <pc:chgData name="Karmela Krleza-Jeric" userId="0e15c9568096d8c9" providerId="LiveId" clId="{6381AA50-A0F3-4BAE-B61F-F2608E993042}" dt="2019-03-29T00:42:54.712" v="9" actId="2696"/>
        <pc:sldMkLst>
          <pc:docMk/>
          <pc:sldMk cId="588835360" sldId="2529"/>
        </pc:sldMkLst>
      </pc:sldChg>
      <pc:sldChg chg="del">
        <pc:chgData name="Karmela Krleza-Jeric" userId="0e15c9568096d8c9" providerId="LiveId" clId="{6381AA50-A0F3-4BAE-B61F-F2608E993042}" dt="2019-03-29T00:43:09.764" v="34" actId="2696"/>
        <pc:sldMkLst>
          <pc:docMk/>
          <pc:sldMk cId="777844702" sldId="2537"/>
        </pc:sldMkLst>
      </pc:sldChg>
      <pc:sldChg chg="del">
        <pc:chgData name="Karmela Krleza-Jeric" userId="0e15c9568096d8c9" providerId="LiveId" clId="{6381AA50-A0F3-4BAE-B61F-F2608E993042}" dt="2019-03-29T00:43:09.758" v="33" actId="2696"/>
        <pc:sldMkLst>
          <pc:docMk/>
          <pc:sldMk cId="1994802897" sldId="2541"/>
        </pc:sldMkLst>
      </pc:sldChg>
      <pc:sldChg chg="del">
        <pc:chgData name="Karmela Krleza-Jeric" userId="0e15c9568096d8c9" providerId="LiveId" clId="{6381AA50-A0F3-4BAE-B61F-F2608E993042}" dt="2019-03-29T00:42:54.771" v="14" actId="2696"/>
        <pc:sldMkLst>
          <pc:docMk/>
          <pc:sldMk cId="746282169" sldId="2550"/>
        </pc:sldMkLst>
      </pc:sldChg>
      <pc:sldChg chg="del">
        <pc:chgData name="Karmela Krleza-Jeric" userId="0e15c9568096d8c9" providerId="LiveId" clId="{6381AA50-A0F3-4BAE-B61F-F2608E993042}" dt="2019-03-29T00:42:54.705" v="8" actId="2696"/>
        <pc:sldMkLst>
          <pc:docMk/>
          <pc:sldMk cId="1764633380" sldId="2552"/>
        </pc:sldMkLst>
      </pc:sldChg>
      <pc:sldChg chg="del">
        <pc:chgData name="Karmela Krleza-Jeric" userId="0e15c9568096d8c9" providerId="LiveId" clId="{6381AA50-A0F3-4BAE-B61F-F2608E993042}" dt="2019-03-29T00:42:54.753" v="12" actId="2696"/>
        <pc:sldMkLst>
          <pc:docMk/>
          <pc:sldMk cId="4239272356" sldId="2570"/>
        </pc:sldMkLst>
      </pc:sldChg>
      <pc:sldChg chg="del">
        <pc:chgData name="Karmela Krleza-Jeric" userId="0e15c9568096d8c9" providerId="LiveId" clId="{6381AA50-A0F3-4BAE-B61F-F2608E993042}" dt="2019-03-29T00:42:51.396" v="2" actId="2696"/>
        <pc:sldMkLst>
          <pc:docMk/>
          <pc:sldMk cId="12068583" sldId="2577"/>
        </pc:sldMkLst>
      </pc:sldChg>
      <pc:sldChg chg="del">
        <pc:chgData name="Karmela Krleza-Jeric" userId="0e15c9568096d8c9" providerId="LiveId" clId="{6381AA50-A0F3-4BAE-B61F-F2608E993042}" dt="2019-03-29T00:43:09.820" v="42" actId="2696"/>
        <pc:sldMkLst>
          <pc:docMk/>
          <pc:sldMk cId="3820870141" sldId="2579"/>
        </pc:sldMkLst>
      </pc:sldChg>
      <pc:sldChg chg="del">
        <pc:chgData name="Karmela Krleza-Jeric" userId="0e15c9568096d8c9" providerId="LiveId" clId="{6381AA50-A0F3-4BAE-B61F-F2608E993042}" dt="2019-03-29T00:42:54.821" v="18" actId="2696"/>
        <pc:sldMkLst>
          <pc:docMk/>
          <pc:sldMk cId="1333714407" sldId="2581"/>
        </pc:sldMkLst>
      </pc:sldChg>
      <pc:sldChg chg="del">
        <pc:chgData name="Karmela Krleza-Jeric" userId="0e15c9568096d8c9" providerId="LiveId" clId="{6381AA50-A0F3-4BAE-B61F-F2608E993042}" dt="2019-03-29T00:43:09.824" v="43" actId="2696"/>
        <pc:sldMkLst>
          <pc:docMk/>
          <pc:sldMk cId="2774635131" sldId="2601"/>
        </pc:sldMkLst>
      </pc:sldChg>
      <pc:sldChg chg="del">
        <pc:chgData name="Karmela Krleza-Jeric" userId="0e15c9568096d8c9" providerId="LiveId" clId="{6381AA50-A0F3-4BAE-B61F-F2608E993042}" dt="2019-03-29T00:42:54.766" v="13" actId="2696"/>
        <pc:sldMkLst>
          <pc:docMk/>
          <pc:sldMk cId="2538930141" sldId="2604"/>
        </pc:sldMkLst>
      </pc:sldChg>
      <pc:sldChg chg="del">
        <pc:chgData name="Karmela Krleza-Jeric" userId="0e15c9568096d8c9" providerId="LiveId" clId="{6381AA50-A0F3-4BAE-B61F-F2608E993042}" dt="2019-03-29T00:43:09.828" v="44" actId="2696"/>
        <pc:sldMkLst>
          <pc:docMk/>
          <pc:sldMk cId="3035933462" sldId="2607"/>
        </pc:sldMkLst>
      </pc:sldChg>
      <pc:sldChg chg="del">
        <pc:chgData name="Karmela Krleza-Jeric" userId="0e15c9568096d8c9" providerId="LiveId" clId="{6381AA50-A0F3-4BAE-B61F-F2608E993042}" dt="2019-03-29T00:42:54.725" v="11" actId="2696"/>
        <pc:sldMkLst>
          <pc:docMk/>
          <pc:sldMk cId="3230359314" sldId="2609"/>
        </pc:sldMkLst>
      </pc:sldChg>
      <pc:sldChg chg="del">
        <pc:chgData name="Karmela Krleza-Jeric" userId="0e15c9568096d8c9" providerId="LiveId" clId="{6381AA50-A0F3-4BAE-B61F-F2608E993042}" dt="2019-03-29T00:43:09.770" v="36" actId="2696"/>
        <pc:sldMkLst>
          <pc:docMk/>
          <pc:sldMk cId="512562340" sldId="2617"/>
        </pc:sldMkLst>
      </pc:sldChg>
      <pc:sldChg chg="del">
        <pc:chgData name="Karmela Krleza-Jeric" userId="0e15c9568096d8c9" providerId="LiveId" clId="{6381AA50-A0F3-4BAE-B61F-F2608E993042}" dt="2019-03-29T00:43:09.767" v="35" actId="2696"/>
        <pc:sldMkLst>
          <pc:docMk/>
          <pc:sldMk cId="1370953098" sldId="2618"/>
        </pc:sldMkLst>
      </pc:sldChg>
      <pc:sldChg chg="del">
        <pc:chgData name="Karmela Krleza-Jeric" userId="0e15c9568096d8c9" providerId="LiveId" clId="{6381AA50-A0F3-4BAE-B61F-F2608E993042}" dt="2019-03-29T00:43:13.494" v="67" actId="2696"/>
        <pc:sldMkLst>
          <pc:docMk/>
          <pc:sldMk cId="3501299154" sldId="2619"/>
        </pc:sldMkLst>
      </pc:sldChg>
      <pc:sldChg chg="del">
        <pc:chgData name="Karmela Krleza-Jeric" userId="0e15c9568096d8c9" providerId="LiveId" clId="{6381AA50-A0F3-4BAE-B61F-F2608E993042}" dt="2019-03-29T00:43:09.774" v="37" actId="2696"/>
        <pc:sldMkLst>
          <pc:docMk/>
          <pc:sldMk cId="3446649384" sldId="2624"/>
        </pc:sldMkLst>
      </pc:sldChg>
      <pc:sldChg chg="del">
        <pc:chgData name="Karmela Krleza-Jeric" userId="0e15c9568096d8c9" providerId="LiveId" clId="{6381AA50-A0F3-4BAE-B61F-F2608E993042}" dt="2019-03-29T00:42:54.825" v="19" actId="2696"/>
        <pc:sldMkLst>
          <pc:docMk/>
          <pc:sldMk cId="566950125" sldId="2625"/>
        </pc:sldMkLst>
      </pc:sldChg>
      <pc:sldChg chg="del">
        <pc:chgData name="Karmela Krleza-Jeric" userId="0e15c9568096d8c9" providerId="LiveId" clId="{6381AA50-A0F3-4BAE-B61F-F2608E993042}" dt="2019-03-29T00:43:09.814" v="40" actId="2696"/>
        <pc:sldMkLst>
          <pc:docMk/>
          <pc:sldMk cId="3560109697" sldId="2628"/>
        </pc:sldMkLst>
      </pc:sldChg>
      <pc:sldChg chg="del">
        <pc:chgData name="Karmela Krleza-Jeric" userId="0e15c9568096d8c9" providerId="LiveId" clId="{6381AA50-A0F3-4BAE-B61F-F2608E993042}" dt="2019-03-29T00:43:09.804" v="39" actId="2696"/>
        <pc:sldMkLst>
          <pc:docMk/>
          <pc:sldMk cId="4024699403" sldId="2631"/>
        </pc:sldMkLst>
      </pc:sldChg>
      <pc:sldMasterChg chg="del delSldLayout">
        <pc:chgData name="Karmela Krleza-Jeric" userId="0e15c9568096d8c9" providerId="LiveId" clId="{6381AA50-A0F3-4BAE-B61F-F2608E993042}" dt="2019-03-29T00:43:09.873" v="65" actId="2696"/>
        <pc:sldMasterMkLst>
          <pc:docMk/>
          <pc:sldMasterMk cId="3297522509" sldId="2147484175"/>
        </pc:sldMasterMkLst>
        <pc:sldLayoutChg chg="del">
          <pc:chgData name="Karmela Krleza-Jeric" userId="0e15c9568096d8c9" providerId="LiveId" clId="{6381AA50-A0F3-4BAE-B61F-F2608E993042}" dt="2019-03-29T00:43:09.839" v="47" actId="2696"/>
          <pc:sldLayoutMkLst>
            <pc:docMk/>
            <pc:sldMasterMk cId="3297522509" sldId="2147484175"/>
            <pc:sldLayoutMk cId="2083483539" sldId="2147484176"/>
          </pc:sldLayoutMkLst>
        </pc:sldLayoutChg>
        <pc:sldLayoutChg chg="del">
          <pc:chgData name="Karmela Krleza-Jeric" userId="0e15c9568096d8c9" providerId="LiveId" clId="{6381AA50-A0F3-4BAE-B61F-F2608E993042}" dt="2019-03-29T00:43:09.841" v="48" actId="2696"/>
          <pc:sldLayoutMkLst>
            <pc:docMk/>
            <pc:sldMasterMk cId="3297522509" sldId="2147484175"/>
            <pc:sldLayoutMk cId="929293625" sldId="2147484177"/>
          </pc:sldLayoutMkLst>
        </pc:sldLayoutChg>
        <pc:sldLayoutChg chg="del">
          <pc:chgData name="Karmela Krleza-Jeric" userId="0e15c9568096d8c9" providerId="LiveId" clId="{6381AA50-A0F3-4BAE-B61F-F2608E993042}" dt="2019-03-29T00:43:09.844" v="49" actId="2696"/>
          <pc:sldLayoutMkLst>
            <pc:docMk/>
            <pc:sldMasterMk cId="3297522509" sldId="2147484175"/>
            <pc:sldLayoutMk cId="1824724882" sldId="2147484178"/>
          </pc:sldLayoutMkLst>
        </pc:sldLayoutChg>
        <pc:sldLayoutChg chg="del">
          <pc:chgData name="Karmela Krleza-Jeric" userId="0e15c9568096d8c9" providerId="LiveId" clId="{6381AA50-A0F3-4BAE-B61F-F2608E993042}" dt="2019-03-29T00:43:09.846" v="50" actId="2696"/>
          <pc:sldLayoutMkLst>
            <pc:docMk/>
            <pc:sldMasterMk cId="3297522509" sldId="2147484175"/>
            <pc:sldLayoutMk cId="629563075" sldId="2147484179"/>
          </pc:sldLayoutMkLst>
        </pc:sldLayoutChg>
        <pc:sldLayoutChg chg="del">
          <pc:chgData name="Karmela Krleza-Jeric" userId="0e15c9568096d8c9" providerId="LiveId" clId="{6381AA50-A0F3-4BAE-B61F-F2608E993042}" dt="2019-03-29T00:43:09.848" v="51" actId="2696"/>
          <pc:sldLayoutMkLst>
            <pc:docMk/>
            <pc:sldMasterMk cId="3297522509" sldId="2147484175"/>
            <pc:sldLayoutMk cId="337560427" sldId="2147484180"/>
          </pc:sldLayoutMkLst>
        </pc:sldLayoutChg>
        <pc:sldLayoutChg chg="del">
          <pc:chgData name="Karmela Krleza-Jeric" userId="0e15c9568096d8c9" providerId="LiveId" clId="{6381AA50-A0F3-4BAE-B61F-F2608E993042}" dt="2019-03-29T00:43:09.850" v="52" actId="2696"/>
          <pc:sldLayoutMkLst>
            <pc:docMk/>
            <pc:sldMasterMk cId="3297522509" sldId="2147484175"/>
            <pc:sldLayoutMk cId="2718347506" sldId="2147484181"/>
          </pc:sldLayoutMkLst>
        </pc:sldLayoutChg>
        <pc:sldLayoutChg chg="del">
          <pc:chgData name="Karmela Krleza-Jeric" userId="0e15c9568096d8c9" providerId="LiveId" clId="{6381AA50-A0F3-4BAE-B61F-F2608E993042}" dt="2019-03-29T00:43:09.851" v="53" actId="2696"/>
          <pc:sldLayoutMkLst>
            <pc:docMk/>
            <pc:sldMasterMk cId="3297522509" sldId="2147484175"/>
            <pc:sldLayoutMk cId="3070102878" sldId="2147484182"/>
          </pc:sldLayoutMkLst>
        </pc:sldLayoutChg>
        <pc:sldLayoutChg chg="del">
          <pc:chgData name="Karmela Krleza-Jeric" userId="0e15c9568096d8c9" providerId="LiveId" clId="{6381AA50-A0F3-4BAE-B61F-F2608E993042}" dt="2019-03-29T00:43:09.853" v="54" actId="2696"/>
          <pc:sldLayoutMkLst>
            <pc:docMk/>
            <pc:sldMasterMk cId="3297522509" sldId="2147484175"/>
            <pc:sldLayoutMk cId="2855446699" sldId="2147484183"/>
          </pc:sldLayoutMkLst>
        </pc:sldLayoutChg>
        <pc:sldLayoutChg chg="del">
          <pc:chgData name="Karmela Krleza-Jeric" userId="0e15c9568096d8c9" providerId="LiveId" clId="{6381AA50-A0F3-4BAE-B61F-F2608E993042}" dt="2019-03-29T00:43:09.854" v="55" actId="2696"/>
          <pc:sldLayoutMkLst>
            <pc:docMk/>
            <pc:sldMasterMk cId="3297522509" sldId="2147484175"/>
            <pc:sldLayoutMk cId="3009620390" sldId="2147484184"/>
          </pc:sldLayoutMkLst>
        </pc:sldLayoutChg>
        <pc:sldLayoutChg chg="del">
          <pc:chgData name="Karmela Krleza-Jeric" userId="0e15c9568096d8c9" providerId="LiveId" clId="{6381AA50-A0F3-4BAE-B61F-F2608E993042}" dt="2019-03-29T00:43:09.856" v="56" actId="2696"/>
          <pc:sldLayoutMkLst>
            <pc:docMk/>
            <pc:sldMasterMk cId="3297522509" sldId="2147484175"/>
            <pc:sldLayoutMk cId="2312835870" sldId="2147484185"/>
          </pc:sldLayoutMkLst>
        </pc:sldLayoutChg>
        <pc:sldLayoutChg chg="del">
          <pc:chgData name="Karmela Krleza-Jeric" userId="0e15c9568096d8c9" providerId="LiveId" clId="{6381AA50-A0F3-4BAE-B61F-F2608E993042}" dt="2019-03-29T00:43:09.858" v="57" actId="2696"/>
          <pc:sldLayoutMkLst>
            <pc:docMk/>
            <pc:sldMasterMk cId="3297522509" sldId="2147484175"/>
            <pc:sldLayoutMk cId="2617079429" sldId="2147484186"/>
          </pc:sldLayoutMkLst>
        </pc:sldLayoutChg>
        <pc:sldLayoutChg chg="del">
          <pc:chgData name="Karmela Krleza-Jeric" userId="0e15c9568096d8c9" providerId="LiveId" clId="{6381AA50-A0F3-4BAE-B61F-F2608E993042}" dt="2019-03-29T00:43:09.861" v="58" actId="2696"/>
          <pc:sldLayoutMkLst>
            <pc:docMk/>
            <pc:sldMasterMk cId="3297522509" sldId="2147484175"/>
            <pc:sldLayoutMk cId="167793884" sldId="2147484187"/>
          </pc:sldLayoutMkLst>
        </pc:sldLayoutChg>
        <pc:sldLayoutChg chg="del">
          <pc:chgData name="Karmela Krleza-Jeric" userId="0e15c9568096d8c9" providerId="LiveId" clId="{6381AA50-A0F3-4BAE-B61F-F2608E993042}" dt="2019-03-29T00:43:09.862" v="59" actId="2696"/>
          <pc:sldLayoutMkLst>
            <pc:docMk/>
            <pc:sldMasterMk cId="3297522509" sldId="2147484175"/>
            <pc:sldLayoutMk cId="1381251608" sldId="2147484188"/>
          </pc:sldLayoutMkLst>
        </pc:sldLayoutChg>
        <pc:sldLayoutChg chg="del">
          <pc:chgData name="Karmela Krleza-Jeric" userId="0e15c9568096d8c9" providerId="LiveId" clId="{6381AA50-A0F3-4BAE-B61F-F2608E993042}" dt="2019-03-29T00:43:09.864" v="60" actId="2696"/>
          <pc:sldLayoutMkLst>
            <pc:docMk/>
            <pc:sldMasterMk cId="3297522509" sldId="2147484175"/>
            <pc:sldLayoutMk cId="1620724347" sldId="2147484191"/>
          </pc:sldLayoutMkLst>
        </pc:sldLayoutChg>
        <pc:sldLayoutChg chg="del">
          <pc:chgData name="Karmela Krleza-Jeric" userId="0e15c9568096d8c9" providerId="LiveId" clId="{6381AA50-A0F3-4BAE-B61F-F2608E993042}" dt="2019-03-29T00:43:09.865" v="61" actId="2696"/>
          <pc:sldLayoutMkLst>
            <pc:docMk/>
            <pc:sldMasterMk cId="3297522509" sldId="2147484175"/>
            <pc:sldLayoutMk cId="3786122556" sldId="2147484192"/>
          </pc:sldLayoutMkLst>
        </pc:sldLayoutChg>
        <pc:sldLayoutChg chg="del">
          <pc:chgData name="Karmela Krleza-Jeric" userId="0e15c9568096d8c9" providerId="LiveId" clId="{6381AA50-A0F3-4BAE-B61F-F2608E993042}" dt="2019-03-29T00:43:09.867" v="62" actId="2696"/>
          <pc:sldLayoutMkLst>
            <pc:docMk/>
            <pc:sldMasterMk cId="3297522509" sldId="2147484175"/>
            <pc:sldLayoutMk cId="967045229" sldId="2147484193"/>
          </pc:sldLayoutMkLst>
        </pc:sldLayoutChg>
        <pc:sldLayoutChg chg="del">
          <pc:chgData name="Karmela Krleza-Jeric" userId="0e15c9568096d8c9" providerId="LiveId" clId="{6381AA50-A0F3-4BAE-B61F-F2608E993042}" dt="2019-03-29T00:43:09.869" v="63" actId="2696"/>
          <pc:sldLayoutMkLst>
            <pc:docMk/>
            <pc:sldMasterMk cId="3297522509" sldId="2147484175"/>
            <pc:sldLayoutMk cId="2405830447" sldId="2147484195"/>
          </pc:sldLayoutMkLst>
        </pc:sldLayoutChg>
        <pc:sldLayoutChg chg="del">
          <pc:chgData name="Karmela Krleza-Jeric" userId="0e15c9568096d8c9" providerId="LiveId" clId="{6381AA50-A0F3-4BAE-B61F-F2608E993042}" dt="2019-03-29T00:43:09.870" v="64" actId="2696"/>
          <pc:sldLayoutMkLst>
            <pc:docMk/>
            <pc:sldMasterMk cId="3297522509" sldId="2147484175"/>
            <pc:sldLayoutMk cId="3720117519" sldId="2147484197"/>
          </pc:sldLayoutMkLst>
        </pc:sldLayoutChg>
      </pc:sldMasterChg>
    </pc:docChg>
  </pc:docChgLst>
  <pc:docChgLst>
    <pc:chgData name="Karmela Krleza-Jeric" userId="0e15c9568096d8c9" providerId="LiveId" clId="{57CD2C1B-F4BC-4320-AF81-22E3A5BE9C80}"/>
    <pc:docChg chg="undo custSel addSld modSld sldOrd">
      <pc:chgData name="Karmela Krleza-Jeric" userId="0e15c9568096d8c9" providerId="LiveId" clId="{57CD2C1B-F4BC-4320-AF81-22E3A5BE9C80}" dt="2019-03-29T03:35:04.697" v="173" actId="122"/>
      <pc:docMkLst>
        <pc:docMk/>
      </pc:docMkLst>
      <pc:sldChg chg="addSp modSp add ord">
        <pc:chgData name="Karmela Krleza-Jeric" userId="0e15c9568096d8c9" providerId="LiveId" clId="{57CD2C1B-F4BC-4320-AF81-22E3A5BE9C80}" dt="2019-03-29T03:35:04.697" v="173" actId="122"/>
        <pc:sldMkLst>
          <pc:docMk/>
          <pc:sldMk cId="3033448094" sldId="2414"/>
        </pc:sldMkLst>
        <pc:spChg chg="mod">
          <ac:chgData name="Karmela Krleza-Jeric" userId="0e15c9568096d8c9" providerId="LiveId" clId="{57CD2C1B-F4BC-4320-AF81-22E3A5BE9C80}" dt="2019-03-29T02:43:11.688" v="142" actId="20577"/>
          <ac:spMkLst>
            <pc:docMk/>
            <pc:sldMk cId="3033448094" sldId="2414"/>
            <ac:spMk id="3" creationId="{F9D7B8F1-1A24-4B47-95F3-700C1718C225}"/>
          </ac:spMkLst>
        </pc:spChg>
        <pc:spChg chg="add mod">
          <ac:chgData name="Karmela Krleza-Jeric" userId="0e15c9568096d8c9" providerId="LiveId" clId="{57CD2C1B-F4BC-4320-AF81-22E3A5BE9C80}" dt="2019-03-29T03:35:04.697" v="173" actId="122"/>
          <ac:spMkLst>
            <pc:docMk/>
            <pc:sldMk cId="3033448094" sldId="2414"/>
            <ac:spMk id="8" creationId="{7165429E-94E3-4EAE-AB0C-2E8F1436236F}"/>
          </ac:spMkLst>
        </pc:spChg>
      </pc:sldChg>
      <pc:sldChg chg="modSp">
        <pc:chgData name="Karmela Krleza-Jeric" userId="0e15c9568096d8c9" providerId="LiveId" clId="{57CD2C1B-F4BC-4320-AF81-22E3A5BE9C80}" dt="2019-03-29T03:01:29.949" v="161" actId="1076"/>
        <pc:sldMkLst>
          <pc:docMk/>
          <pc:sldMk cId="1574508665" sldId="2627"/>
        </pc:sldMkLst>
        <pc:spChg chg="mod">
          <ac:chgData name="Karmela Krleza-Jeric" userId="0e15c9568096d8c9" providerId="LiveId" clId="{57CD2C1B-F4BC-4320-AF81-22E3A5BE9C80}" dt="2019-03-29T03:01:29.949" v="161" actId="1076"/>
          <ac:spMkLst>
            <pc:docMk/>
            <pc:sldMk cId="1574508665" sldId="2627"/>
            <ac:spMk id="8" creationId="{7165429E-94E3-4EAE-AB0C-2E8F1436236F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350623359580052"/>
          <c:y val="4.6874999999999998E-3"/>
          <c:w val="0.86982709973753281"/>
          <c:h val="0.91288250492125989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May-13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Repositories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30-4935-B9AD-4A952DBB144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Jun-15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Repositories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675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430-4935-B9AD-4A952DBB144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Oct-15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Repositories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430-4935-B9AD-4A952DBB144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Jan-16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Repositories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430-4935-B9AD-4A952DBB1448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Nov-18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Repositories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809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D4-4195-AE11-BF604CFBEB39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Mar-19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Repositories</c:v>
                </c:pt>
              </c:strCache>
            </c:strRef>
          </c:cat>
          <c:val>
            <c:numRef>
              <c:f>Sheet1!$G$2</c:f>
              <c:numCache>
                <c:formatCode>General</c:formatCode>
                <c:ptCount val="1"/>
                <c:pt idx="0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D4-4195-AE11-BF604CFBEB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gapDepth val="95"/>
        <c:shape val="cylinder"/>
        <c:axId val="183699328"/>
        <c:axId val="183700864"/>
        <c:axId val="0"/>
      </c:bar3DChart>
      <c:catAx>
        <c:axId val="18369932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crossAx val="183700864"/>
        <c:crosses val="autoZero"/>
        <c:auto val="1"/>
        <c:lblAlgn val="ctr"/>
        <c:lblOffset val="100"/>
        <c:noMultiLvlLbl val="0"/>
      </c:catAx>
      <c:valAx>
        <c:axId val="1837008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3699328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A2A32E-93A1-4582-8CCA-5F0E4E3CBEC1}" type="doc">
      <dgm:prSet loTypeId="urn:microsoft.com/office/officeart/2008/layout/Bubble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B69B151-ABEB-49F3-B839-F0DFB344E1D2}">
      <dgm:prSet phldrT="[Text]"/>
      <dgm:spPr/>
      <dgm:t>
        <a:bodyPr/>
        <a:lstStyle/>
        <a:p>
          <a:r>
            <a:rPr lang="en-CA" dirty="0"/>
            <a:t>Available trials</a:t>
          </a:r>
          <a:endParaRPr lang="en-US" dirty="0"/>
        </a:p>
      </dgm:t>
    </dgm:pt>
    <dgm:pt modelId="{7E5A1D44-FE74-4A92-A5FD-92840FAAE134}" type="parTrans" cxnId="{3F1C7CDA-15C7-4043-9170-682F6BFA8B12}">
      <dgm:prSet/>
      <dgm:spPr/>
      <dgm:t>
        <a:bodyPr/>
        <a:lstStyle/>
        <a:p>
          <a:endParaRPr lang="en-US"/>
        </a:p>
      </dgm:t>
    </dgm:pt>
    <dgm:pt modelId="{AD12239E-EFC9-4064-9EEB-71BF9244A310}" type="sibTrans" cxnId="{3F1C7CDA-15C7-4043-9170-682F6BFA8B12}">
      <dgm:prSet/>
      <dgm:spPr/>
      <dgm:t>
        <a:bodyPr/>
        <a:lstStyle/>
        <a:p>
          <a:endParaRPr lang="en-US"/>
        </a:p>
      </dgm:t>
    </dgm:pt>
    <dgm:pt modelId="{8BD91C80-50FD-4F47-AE70-4D2FB76A44BC}">
      <dgm:prSet phldrT="[Text]" custT="1"/>
      <dgm:spPr/>
      <dgm:t>
        <a:bodyPr/>
        <a:lstStyle/>
        <a:p>
          <a:r>
            <a:rPr lang="en-CA" sz="3600" dirty="0"/>
            <a:t>IPD</a:t>
          </a:r>
          <a:endParaRPr lang="en-US" sz="3600" dirty="0"/>
        </a:p>
      </dgm:t>
    </dgm:pt>
    <dgm:pt modelId="{615B8A22-E408-42E6-BFC8-9E4A6C61E5EB}" type="parTrans" cxnId="{D441E8F8-1481-45EB-AA27-3A8A209761D8}">
      <dgm:prSet/>
      <dgm:spPr/>
      <dgm:t>
        <a:bodyPr/>
        <a:lstStyle/>
        <a:p>
          <a:endParaRPr lang="en-US"/>
        </a:p>
      </dgm:t>
    </dgm:pt>
    <dgm:pt modelId="{C8EEC26B-9F54-45AB-BD9A-59CA3369FBA6}" type="sibTrans" cxnId="{D441E8F8-1481-45EB-AA27-3A8A209761D8}">
      <dgm:prSet/>
      <dgm:spPr/>
      <dgm:t>
        <a:bodyPr/>
        <a:lstStyle/>
        <a:p>
          <a:endParaRPr lang="en-US"/>
        </a:p>
      </dgm:t>
    </dgm:pt>
    <dgm:pt modelId="{6126F451-2C39-4E0B-861D-72C340B460C0}">
      <dgm:prSet phldrT="[Text]"/>
      <dgm:spPr/>
      <dgm:t>
        <a:bodyPr/>
        <a:lstStyle/>
        <a:p>
          <a:r>
            <a:rPr lang="en-CA" b="0" dirty="0"/>
            <a:t>requests</a:t>
          </a:r>
          <a:r>
            <a:rPr lang="en-CA" b="1" dirty="0"/>
            <a:t> </a:t>
          </a:r>
          <a:endParaRPr lang="en-US" dirty="0"/>
        </a:p>
      </dgm:t>
    </dgm:pt>
    <dgm:pt modelId="{2AD6F596-8B8A-4CB7-ACC0-1857E6435904}" type="parTrans" cxnId="{9C9C5EFA-1C7D-4951-897F-00590BFDF248}">
      <dgm:prSet/>
      <dgm:spPr/>
      <dgm:t>
        <a:bodyPr/>
        <a:lstStyle/>
        <a:p>
          <a:endParaRPr lang="en-CA"/>
        </a:p>
      </dgm:t>
    </dgm:pt>
    <dgm:pt modelId="{176639B8-7813-471A-AAA3-770FFCC434CB}" type="sibTrans" cxnId="{9C9C5EFA-1C7D-4951-897F-00590BFDF248}">
      <dgm:prSet/>
      <dgm:spPr/>
      <dgm:t>
        <a:bodyPr/>
        <a:lstStyle/>
        <a:p>
          <a:endParaRPr lang="en-CA"/>
        </a:p>
      </dgm:t>
    </dgm:pt>
    <dgm:pt modelId="{61E18FC5-ACF7-4632-B5CC-C8A5F25F25B7}" type="pres">
      <dgm:prSet presAssocID="{11A2A32E-93A1-4582-8CCA-5F0E4E3CBEC1}" presName="Name0" presStyleCnt="0">
        <dgm:presLayoutVars>
          <dgm:chMax val="8"/>
          <dgm:chPref val="8"/>
          <dgm:dir/>
        </dgm:presLayoutVars>
      </dgm:prSet>
      <dgm:spPr/>
    </dgm:pt>
    <dgm:pt modelId="{B7352352-4651-40ED-9E75-4A0DBC6E2193}" type="pres">
      <dgm:prSet presAssocID="{DB69B151-ABEB-49F3-B839-F0DFB344E1D2}" presName="parent_text_1" presStyleLbl="revTx" presStyleIdx="0" presStyleCnt="3" custLinFactNeighborX="214" custLinFactNeighborY="1845">
        <dgm:presLayoutVars>
          <dgm:chMax val="0"/>
          <dgm:chPref val="0"/>
          <dgm:bulletEnabled val="1"/>
        </dgm:presLayoutVars>
      </dgm:prSet>
      <dgm:spPr/>
    </dgm:pt>
    <dgm:pt modelId="{B2B8BD76-3200-4CE4-A4F0-1DAFE2872051}" type="pres">
      <dgm:prSet presAssocID="{DB69B151-ABEB-49F3-B839-F0DFB344E1D2}" presName="image_accent_1" presStyleCnt="0"/>
      <dgm:spPr/>
    </dgm:pt>
    <dgm:pt modelId="{6BC9608D-7585-4CF3-9015-F1E31E05B2D9}" type="pres">
      <dgm:prSet presAssocID="{DB69B151-ABEB-49F3-B839-F0DFB344E1D2}" presName="imageAccentRepeatNode" presStyleLbl="alignNode1" presStyleIdx="0" presStyleCnt="6"/>
      <dgm:spPr/>
    </dgm:pt>
    <dgm:pt modelId="{C115AAD8-91EC-481C-B9DC-1586341B426F}" type="pres">
      <dgm:prSet presAssocID="{DB69B151-ABEB-49F3-B839-F0DFB344E1D2}" presName="accent_1" presStyleLbl="alignNode1" presStyleIdx="1" presStyleCnt="6"/>
      <dgm:spPr/>
    </dgm:pt>
    <dgm:pt modelId="{86B38602-DCB5-4DEC-941D-A2679B1D72F0}" type="pres">
      <dgm:prSet presAssocID="{AD12239E-EFC9-4064-9EEB-71BF9244A310}" presName="image_1" presStyleCnt="0"/>
      <dgm:spPr/>
    </dgm:pt>
    <dgm:pt modelId="{A27F1930-AC05-4261-A100-20F0E5AAC0D0}" type="pres">
      <dgm:prSet presAssocID="{AD12239E-EFC9-4064-9EEB-71BF9244A310}" presName="imageRepeatNode" presStyleLbl="fgImgPlace1" presStyleIdx="0" presStyleCnt="3"/>
      <dgm:spPr/>
    </dgm:pt>
    <dgm:pt modelId="{A499B678-6EE3-4974-AB91-7C17ED121352}" type="pres">
      <dgm:prSet presAssocID="{6126F451-2C39-4E0B-861D-72C340B460C0}" presName="parent_text_2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4BE5DAE2-1F7D-4C71-B841-062F1D4FE4B0}" type="pres">
      <dgm:prSet presAssocID="{6126F451-2C39-4E0B-861D-72C340B460C0}" presName="image_accent_2" presStyleCnt="0"/>
      <dgm:spPr/>
    </dgm:pt>
    <dgm:pt modelId="{27CFE336-20EC-4D85-9B2E-9570A45338BC}" type="pres">
      <dgm:prSet presAssocID="{6126F451-2C39-4E0B-861D-72C340B460C0}" presName="imageAccentRepeatNode" presStyleLbl="alignNode1" presStyleIdx="2" presStyleCnt="6"/>
      <dgm:spPr/>
    </dgm:pt>
    <dgm:pt modelId="{67C5566D-175E-42A3-AB7A-E18BFE077113}" type="pres">
      <dgm:prSet presAssocID="{176639B8-7813-471A-AAA3-770FFCC434CB}" presName="image_2" presStyleCnt="0"/>
      <dgm:spPr/>
    </dgm:pt>
    <dgm:pt modelId="{01740F31-3893-4AD9-862D-12D3A9AE7F95}" type="pres">
      <dgm:prSet presAssocID="{176639B8-7813-471A-AAA3-770FFCC434CB}" presName="imageRepeatNode" presStyleLbl="fgImgPlace1" presStyleIdx="1" presStyleCnt="3"/>
      <dgm:spPr/>
    </dgm:pt>
    <dgm:pt modelId="{D9B4B082-B178-474E-9EDD-C4AC03574E86}" type="pres">
      <dgm:prSet presAssocID="{8BD91C80-50FD-4F47-AE70-4D2FB76A44BC}" presName="image_accent_3" presStyleCnt="0"/>
      <dgm:spPr/>
    </dgm:pt>
    <dgm:pt modelId="{5ED936B1-53FF-49E2-82FB-1450D386AB8C}" type="pres">
      <dgm:prSet presAssocID="{8BD91C80-50FD-4F47-AE70-4D2FB76A44BC}" presName="imageAccentRepeatNode" presStyleLbl="alignNode1" presStyleIdx="3" presStyleCnt="6"/>
      <dgm:spPr/>
    </dgm:pt>
    <dgm:pt modelId="{34AEDD3F-18A1-4254-8CD8-33B8ABC145BA}" type="pres">
      <dgm:prSet presAssocID="{8BD91C80-50FD-4F47-AE70-4D2FB76A44BC}" presName="parent_text_3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8A8FFA8C-A3F3-42C7-A14F-6C0D29210F06}" type="pres">
      <dgm:prSet presAssocID="{8BD91C80-50FD-4F47-AE70-4D2FB76A44BC}" presName="accent_2" presStyleLbl="alignNode1" presStyleIdx="4" presStyleCnt="6"/>
      <dgm:spPr/>
    </dgm:pt>
    <dgm:pt modelId="{71FACB1B-471E-4B97-875A-491F0C6B6CEC}" type="pres">
      <dgm:prSet presAssocID="{8BD91C80-50FD-4F47-AE70-4D2FB76A44BC}" presName="accent_3" presStyleLbl="alignNode1" presStyleIdx="5" presStyleCnt="6"/>
      <dgm:spPr/>
    </dgm:pt>
    <dgm:pt modelId="{C84B596C-8AEE-4B8C-9E07-71813FF39EF8}" type="pres">
      <dgm:prSet presAssocID="{C8EEC26B-9F54-45AB-BD9A-59CA3369FBA6}" presName="image_3" presStyleCnt="0"/>
      <dgm:spPr/>
    </dgm:pt>
    <dgm:pt modelId="{6A157958-22E1-411D-B15C-8DB4A88DF6D7}" type="pres">
      <dgm:prSet presAssocID="{C8EEC26B-9F54-45AB-BD9A-59CA3369FBA6}" presName="imageRepeatNode" presStyleLbl="fgImgPlace1" presStyleIdx="2" presStyleCnt="3"/>
      <dgm:spPr/>
    </dgm:pt>
  </dgm:ptLst>
  <dgm:cxnLst>
    <dgm:cxn modelId="{51107B31-8C9E-4B4C-AC62-8503A0E715F2}" type="presOf" srcId="{176639B8-7813-471A-AAA3-770FFCC434CB}" destId="{01740F31-3893-4AD9-862D-12D3A9AE7F95}" srcOrd="0" destOrd="0" presId="urn:microsoft.com/office/officeart/2008/layout/BubblePictureList"/>
    <dgm:cxn modelId="{F3662939-50AC-45FE-8022-BFF0EA93204E}" type="presOf" srcId="{AD12239E-EFC9-4064-9EEB-71BF9244A310}" destId="{A27F1930-AC05-4261-A100-20F0E5AAC0D0}" srcOrd="0" destOrd="0" presId="urn:microsoft.com/office/officeart/2008/layout/BubblePictureList"/>
    <dgm:cxn modelId="{F9487C48-8CC2-4344-9398-B1A072375AB2}" type="presOf" srcId="{8BD91C80-50FD-4F47-AE70-4D2FB76A44BC}" destId="{34AEDD3F-18A1-4254-8CD8-33B8ABC145BA}" srcOrd="0" destOrd="0" presId="urn:microsoft.com/office/officeart/2008/layout/BubblePictureList"/>
    <dgm:cxn modelId="{E754196D-A849-4BC6-9EDB-1352116AAD65}" type="presOf" srcId="{6126F451-2C39-4E0B-861D-72C340B460C0}" destId="{A499B678-6EE3-4974-AB91-7C17ED121352}" srcOrd="0" destOrd="0" presId="urn:microsoft.com/office/officeart/2008/layout/BubblePictureList"/>
    <dgm:cxn modelId="{C5508282-8085-418F-8C95-07374A1ECB7C}" type="presOf" srcId="{DB69B151-ABEB-49F3-B839-F0DFB344E1D2}" destId="{B7352352-4651-40ED-9E75-4A0DBC6E2193}" srcOrd="0" destOrd="0" presId="urn:microsoft.com/office/officeart/2008/layout/BubblePictureList"/>
    <dgm:cxn modelId="{839D959D-FE02-4D2D-8A15-BBFEA86F77D3}" type="presOf" srcId="{C8EEC26B-9F54-45AB-BD9A-59CA3369FBA6}" destId="{6A157958-22E1-411D-B15C-8DB4A88DF6D7}" srcOrd="0" destOrd="0" presId="urn:microsoft.com/office/officeart/2008/layout/BubblePictureList"/>
    <dgm:cxn modelId="{1BE286A8-8A4B-4D68-ADCB-F58564FCA314}" type="presOf" srcId="{11A2A32E-93A1-4582-8CCA-5F0E4E3CBEC1}" destId="{61E18FC5-ACF7-4632-B5CC-C8A5F25F25B7}" srcOrd="0" destOrd="0" presId="urn:microsoft.com/office/officeart/2008/layout/BubblePictureList"/>
    <dgm:cxn modelId="{3F1C7CDA-15C7-4043-9170-682F6BFA8B12}" srcId="{11A2A32E-93A1-4582-8CCA-5F0E4E3CBEC1}" destId="{DB69B151-ABEB-49F3-B839-F0DFB344E1D2}" srcOrd="0" destOrd="0" parTransId="{7E5A1D44-FE74-4A92-A5FD-92840FAAE134}" sibTransId="{AD12239E-EFC9-4064-9EEB-71BF9244A310}"/>
    <dgm:cxn modelId="{D441E8F8-1481-45EB-AA27-3A8A209761D8}" srcId="{11A2A32E-93A1-4582-8CCA-5F0E4E3CBEC1}" destId="{8BD91C80-50FD-4F47-AE70-4D2FB76A44BC}" srcOrd="2" destOrd="0" parTransId="{615B8A22-E408-42E6-BFC8-9E4A6C61E5EB}" sibTransId="{C8EEC26B-9F54-45AB-BD9A-59CA3369FBA6}"/>
    <dgm:cxn modelId="{9C9C5EFA-1C7D-4951-897F-00590BFDF248}" srcId="{11A2A32E-93A1-4582-8CCA-5F0E4E3CBEC1}" destId="{6126F451-2C39-4E0B-861D-72C340B460C0}" srcOrd="1" destOrd="0" parTransId="{2AD6F596-8B8A-4CB7-ACC0-1857E6435904}" sibTransId="{176639B8-7813-471A-AAA3-770FFCC434CB}"/>
    <dgm:cxn modelId="{0DA3CC77-9699-41C2-9B09-CC70F1EAD96B}" type="presParOf" srcId="{61E18FC5-ACF7-4632-B5CC-C8A5F25F25B7}" destId="{B7352352-4651-40ED-9E75-4A0DBC6E2193}" srcOrd="0" destOrd="0" presId="urn:microsoft.com/office/officeart/2008/layout/BubblePictureList"/>
    <dgm:cxn modelId="{6AD1C6F1-50AB-4639-BD9C-BD8E95946576}" type="presParOf" srcId="{61E18FC5-ACF7-4632-B5CC-C8A5F25F25B7}" destId="{B2B8BD76-3200-4CE4-A4F0-1DAFE2872051}" srcOrd="1" destOrd="0" presId="urn:microsoft.com/office/officeart/2008/layout/BubblePictureList"/>
    <dgm:cxn modelId="{95990B05-CC09-4FE7-982E-DD55FAFC07C2}" type="presParOf" srcId="{B2B8BD76-3200-4CE4-A4F0-1DAFE2872051}" destId="{6BC9608D-7585-4CF3-9015-F1E31E05B2D9}" srcOrd="0" destOrd="0" presId="urn:microsoft.com/office/officeart/2008/layout/BubblePictureList"/>
    <dgm:cxn modelId="{A8F365BB-49FD-42A5-87CB-A055213A4AC1}" type="presParOf" srcId="{61E18FC5-ACF7-4632-B5CC-C8A5F25F25B7}" destId="{C115AAD8-91EC-481C-B9DC-1586341B426F}" srcOrd="2" destOrd="0" presId="urn:microsoft.com/office/officeart/2008/layout/BubblePictureList"/>
    <dgm:cxn modelId="{D173AC6E-5825-4E51-A3C9-5692983A1A86}" type="presParOf" srcId="{61E18FC5-ACF7-4632-B5CC-C8A5F25F25B7}" destId="{86B38602-DCB5-4DEC-941D-A2679B1D72F0}" srcOrd="3" destOrd="0" presId="urn:microsoft.com/office/officeart/2008/layout/BubblePictureList"/>
    <dgm:cxn modelId="{CB0B0125-9F09-4B45-9E7D-9D4F5F835654}" type="presParOf" srcId="{86B38602-DCB5-4DEC-941D-A2679B1D72F0}" destId="{A27F1930-AC05-4261-A100-20F0E5AAC0D0}" srcOrd="0" destOrd="0" presId="urn:microsoft.com/office/officeart/2008/layout/BubblePictureList"/>
    <dgm:cxn modelId="{1F9A4551-C9C0-4A21-8621-CB159F4C3AB5}" type="presParOf" srcId="{61E18FC5-ACF7-4632-B5CC-C8A5F25F25B7}" destId="{A499B678-6EE3-4974-AB91-7C17ED121352}" srcOrd="4" destOrd="0" presId="urn:microsoft.com/office/officeart/2008/layout/BubblePictureList"/>
    <dgm:cxn modelId="{97C53F60-C6AB-4C9F-9970-62EDB6C6800E}" type="presParOf" srcId="{61E18FC5-ACF7-4632-B5CC-C8A5F25F25B7}" destId="{4BE5DAE2-1F7D-4C71-B841-062F1D4FE4B0}" srcOrd="5" destOrd="0" presId="urn:microsoft.com/office/officeart/2008/layout/BubblePictureList"/>
    <dgm:cxn modelId="{9A3FA15D-D739-4032-AB00-67D75FA7A1A2}" type="presParOf" srcId="{4BE5DAE2-1F7D-4C71-B841-062F1D4FE4B0}" destId="{27CFE336-20EC-4D85-9B2E-9570A45338BC}" srcOrd="0" destOrd="0" presId="urn:microsoft.com/office/officeart/2008/layout/BubblePictureList"/>
    <dgm:cxn modelId="{06F50BA5-E41D-48F0-BD38-632B43010867}" type="presParOf" srcId="{61E18FC5-ACF7-4632-B5CC-C8A5F25F25B7}" destId="{67C5566D-175E-42A3-AB7A-E18BFE077113}" srcOrd="6" destOrd="0" presId="urn:microsoft.com/office/officeart/2008/layout/BubblePictureList"/>
    <dgm:cxn modelId="{C669922A-1B5D-47EE-BA6A-E6F7E5110FAE}" type="presParOf" srcId="{67C5566D-175E-42A3-AB7A-E18BFE077113}" destId="{01740F31-3893-4AD9-862D-12D3A9AE7F95}" srcOrd="0" destOrd="0" presId="urn:microsoft.com/office/officeart/2008/layout/BubblePictureList"/>
    <dgm:cxn modelId="{AB8A4FD2-A055-403A-BF5B-75325D730E75}" type="presParOf" srcId="{61E18FC5-ACF7-4632-B5CC-C8A5F25F25B7}" destId="{D9B4B082-B178-474E-9EDD-C4AC03574E86}" srcOrd="7" destOrd="0" presId="urn:microsoft.com/office/officeart/2008/layout/BubblePictureList"/>
    <dgm:cxn modelId="{0E21A612-9167-4784-9B35-20BAA8A59806}" type="presParOf" srcId="{D9B4B082-B178-474E-9EDD-C4AC03574E86}" destId="{5ED936B1-53FF-49E2-82FB-1450D386AB8C}" srcOrd="0" destOrd="0" presId="urn:microsoft.com/office/officeart/2008/layout/BubblePictureList"/>
    <dgm:cxn modelId="{C592D8DF-61A8-4C5E-999D-01C8CA573963}" type="presParOf" srcId="{61E18FC5-ACF7-4632-B5CC-C8A5F25F25B7}" destId="{34AEDD3F-18A1-4254-8CD8-33B8ABC145BA}" srcOrd="8" destOrd="0" presId="urn:microsoft.com/office/officeart/2008/layout/BubblePictureList"/>
    <dgm:cxn modelId="{B299BA98-291A-436E-8016-E6C91E3D4D20}" type="presParOf" srcId="{61E18FC5-ACF7-4632-B5CC-C8A5F25F25B7}" destId="{8A8FFA8C-A3F3-42C7-A14F-6C0D29210F06}" srcOrd="9" destOrd="0" presId="urn:microsoft.com/office/officeart/2008/layout/BubblePictureList"/>
    <dgm:cxn modelId="{C3C06B39-E9F8-4097-9E85-4374EA82D11E}" type="presParOf" srcId="{61E18FC5-ACF7-4632-B5CC-C8A5F25F25B7}" destId="{71FACB1B-471E-4B97-875A-491F0C6B6CEC}" srcOrd="10" destOrd="0" presId="urn:microsoft.com/office/officeart/2008/layout/BubblePictureList"/>
    <dgm:cxn modelId="{E21CC023-E467-46F5-B858-E5F5043D5FB6}" type="presParOf" srcId="{61E18FC5-ACF7-4632-B5CC-C8A5F25F25B7}" destId="{C84B596C-8AEE-4B8C-9E07-71813FF39EF8}" srcOrd="11" destOrd="0" presId="urn:microsoft.com/office/officeart/2008/layout/BubblePictureList"/>
    <dgm:cxn modelId="{D62435C0-D104-4B6C-9C86-41B98B65A1AF}" type="presParOf" srcId="{C84B596C-8AEE-4B8C-9E07-71813FF39EF8}" destId="{6A157958-22E1-411D-B15C-8DB4A88DF6D7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ADB1F4-BDBD-46A3-A997-927C8557DBBB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395284C-08CF-4C6C-A406-C92B9354AC66}">
      <dgm:prSet phldrT="[Text]" custT="1"/>
      <dgm:spPr/>
      <dgm:t>
        <a:bodyPr/>
        <a:lstStyle/>
        <a:p>
          <a:r>
            <a:rPr lang="en-US" sz="3600" dirty="0"/>
            <a:t>15</a:t>
          </a:r>
        </a:p>
      </dgm:t>
    </dgm:pt>
    <dgm:pt modelId="{9F1FB17E-BA7D-4DB3-8BEC-18B25F031FA9}" type="parTrans" cxnId="{D691F5D8-C472-4C61-AF60-7D5918F1FD89}">
      <dgm:prSet/>
      <dgm:spPr/>
      <dgm:t>
        <a:bodyPr/>
        <a:lstStyle/>
        <a:p>
          <a:endParaRPr lang="en-US"/>
        </a:p>
      </dgm:t>
    </dgm:pt>
    <dgm:pt modelId="{48E63682-1C8D-4F6A-8A46-EFC079810032}" type="sibTrans" cxnId="{D691F5D8-C472-4C61-AF60-7D5918F1FD89}">
      <dgm:prSet/>
      <dgm:spPr/>
      <dgm:t>
        <a:bodyPr/>
        <a:lstStyle/>
        <a:p>
          <a:endParaRPr lang="en-US"/>
        </a:p>
      </dgm:t>
    </dgm:pt>
    <dgm:pt modelId="{468B7CAE-1F38-46AB-8FDD-D2C7BA3EE6AE}">
      <dgm:prSet phldrT="[Text]" custT="1"/>
      <dgm:spPr/>
      <dgm:t>
        <a:bodyPr/>
        <a:lstStyle/>
        <a:p>
          <a:r>
            <a:rPr lang="en-US" sz="3600" dirty="0"/>
            <a:t>4</a:t>
          </a:r>
        </a:p>
      </dgm:t>
    </dgm:pt>
    <dgm:pt modelId="{B4B4D890-4D2F-4B12-90E4-0831611EC058}" type="parTrans" cxnId="{3D8218BE-89CF-4838-93D3-B9B1EDB74C02}">
      <dgm:prSet/>
      <dgm:spPr/>
      <dgm:t>
        <a:bodyPr/>
        <a:lstStyle/>
        <a:p>
          <a:endParaRPr lang="en-US"/>
        </a:p>
      </dgm:t>
    </dgm:pt>
    <dgm:pt modelId="{0E575ABD-6637-484A-A35C-0D791E103570}" type="sibTrans" cxnId="{3D8218BE-89CF-4838-93D3-B9B1EDB74C02}">
      <dgm:prSet/>
      <dgm:spPr/>
      <dgm:t>
        <a:bodyPr/>
        <a:lstStyle/>
        <a:p>
          <a:endParaRPr lang="en-US"/>
        </a:p>
      </dgm:t>
    </dgm:pt>
    <dgm:pt modelId="{2CE1A192-7718-4BE8-A3F6-3CB2AC8800BC}">
      <dgm:prSet phldrT="[Text]" custT="1"/>
      <dgm:spPr/>
      <dgm:t>
        <a:bodyPr/>
        <a:lstStyle/>
        <a:p>
          <a:r>
            <a:rPr lang="en-US" sz="2800" b="1" dirty="0"/>
            <a:t>3000</a:t>
          </a:r>
          <a:r>
            <a:rPr lang="en-US" sz="2400" b="1" dirty="0"/>
            <a:t>+</a:t>
          </a:r>
        </a:p>
      </dgm:t>
    </dgm:pt>
    <dgm:pt modelId="{A6DF610F-A36D-4085-887D-64A98C29CA5B}" type="parTrans" cxnId="{12224F7C-FEC2-46D7-81B4-167FE7A65911}">
      <dgm:prSet/>
      <dgm:spPr/>
      <dgm:t>
        <a:bodyPr/>
        <a:lstStyle/>
        <a:p>
          <a:endParaRPr lang="en-US"/>
        </a:p>
      </dgm:t>
    </dgm:pt>
    <dgm:pt modelId="{93FBBF9B-DF6D-4BBC-9247-9402DA1641EF}" type="sibTrans" cxnId="{12224F7C-FEC2-46D7-81B4-167FE7A65911}">
      <dgm:prSet/>
      <dgm:spPr/>
      <dgm:t>
        <a:bodyPr/>
        <a:lstStyle/>
        <a:p>
          <a:endParaRPr lang="en-US"/>
        </a:p>
      </dgm:t>
    </dgm:pt>
    <dgm:pt modelId="{725D581C-2D1F-4D3E-B7E7-666BFFF5869F}" type="pres">
      <dgm:prSet presAssocID="{78ADB1F4-BDBD-46A3-A997-927C8557DBBB}" presName="Name0" presStyleCnt="0">
        <dgm:presLayoutVars>
          <dgm:chMax/>
          <dgm:chPref/>
          <dgm:dir/>
        </dgm:presLayoutVars>
      </dgm:prSet>
      <dgm:spPr/>
    </dgm:pt>
    <dgm:pt modelId="{C704D225-DBE9-40FA-8845-FB51A570A142}" type="pres">
      <dgm:prSet presAssocID="{4395284C-08CF-4C6C-A406-C92B9354AC66}" presName="composite" presStyleCnt="0"/>
      <dgm:spPr/>
    </dgm:pt>
    <dgm:pt modelId="{EE3E79AC-97E4-4329-AB54-E9ECB271A5EC}" type="pres">
      <dgm:prSet presAssocID="{4395284C-08CF-4C6C-A406-C92B9354AC66}" presName="Accent" presStyleLbl="alignNode1" presStyleIdx="0" presStyleCnt="5" custLinFactX="-57569" custLinFactY="16330" custLinFactNeighborX="-100000" custLinFactNeighborY="100000">
        <dgm:presLayoutVars>
          <dgm:chMax val="0"/>
          <dgm:chPref val="0"/>
        </dgm:presLayoutVars>
      </dgm:prSet>
      <dgm:spPr/>
    </dgm:pt>
    <dgm:pt modelId="{6751116C-1FAD-4089-8D7E-A8C01FDA0678}" type="pres">
      <dgm:prSet presAssocID="{4395284C-08CF-4C6C-A406-C92B9354AC66}" presName="Image" presStyleLbl="bgImgPlace1" presStyleIdx="0" presStyleCnt="3" custScaleX="125084" custLinFactX="-34325" custLinFactY="25088" custLinFactNeighborX="-100000" custLinFactNeighborY="100000">
        <dgm:presLayoutVars>
          <dgm:chMax val="0"/>
          <dgm:chPref val="0"/>
          <dgm:bulletEnabled val="1"/>
        </dgm:presLayoutVars>
      </dgm:prSet>
      <dgm:spPr/>
    </dgm:pt>
    <dgm:pt modelId="{A0E679C3-D0BE-44EF-91A9-641A53ECBA59}" type="pres">
      <dgm:prSet presAssocID="{4395284C-08CF-4C6C-A406-C92B9354AC66}" presName="Parent" presStyleLbl="fgAccFollowNode1" presStyleIdx="0" presStyleCnt="3" custLinFactX="-100000" custLinFactY="49153" custLinFactNeighborX="-102027" custLinFactNeighborY="100000">
        <dgm:presLayoutVars>
          <dgm:chMax val="0"/>
          <dgm:chPref val="0"/>
          <dgm:bulletEnabled val="1"/>
        </dgm:presLayoutVars>
      </dgm:prSet>
      <dgm:spPr/>
    </dgm:pt>
    <dgm:pt modelId="{5A1E510C-3BCC-4F10-9324-F59EC5E16392}" type="pres">
      <dgm:prSet presAssocID="{4395284C-08CF-4C6C-A406-C92B9354AC66}" presName="Space" presStyleCnt="0">
        <dgm:presLayoutVars>
          <dgm:chMax val="0"/>
          <dgm:chPref val="0"/>
        </dgm:presLayoutVars>
      </dgm:prSet>
      <dgm:spPr/>
    </dgm:pt>
    <dgm:pt modelId="{2BBEB597-3B46-49AF-9861-1D153E9E018F}" type="pres">
      <dgm:prSet presAssocID="{48E63682-1C8D-4F6A-8A46-EFC079810032}" presName="ConnectorComposite" presStyleCnt="0"/>
      <dgm:spPr/>
    </dgm:pt>
    <dgm:pt modelId="{4290A4C2-20D9-46BA-BF79-776C1FA70C5D}" type="pres">
      <dgm:prSet presAssocID="{48E63682-1C8D-4F6A-8A46-EFC079810032}" presName="TopSpacing" presStyleCnt="0"/>
      <dgm:spPr/>
    </dgm:pt>
    <dgm:pt modelId="{55A7D4BB-02E1-4B0B-9AA5-BC4361684085}" type="pres">
      <dgm:prSet presAssocID="{48E63682-1C8D-4F6A-8A46-EFC079810032}" presName="Connector" presStyleLbl="alignNode1" presStyleIdx="1" presStyleCnt="5" custLinFactX="-200000" custLinFactNeighborX="-241002" custLinFactNeighborY="7135"/>
      <dgm:spPr/>
    </dgm:pt>
    <dgm:pt modelId="{6EF1C2BE-25A5-4EFF-A2D7-A6E3DE5D0CB2}" type="pres">
      <dgm:prSet presAssocID="{48E63682-1C8D-4F6A-8A46-EFC079810032}" presName="BottomSpacing" presStyleCnt="0"/>
      <dgm:spPr/>
    </dgm:pt>
    <dgm:pt modelId="{4378A6FF-80F7-4A94-8F7D-D83DC9C657E2}" type="pres">
      <dgm:prSet presAssocID="{468B7CAE-1F38-46AB-8FDD-D2C7BA3EE6AE}" presName="composite" presStyleCnt="0"/>
      <dgm:spPr/>
    </dgm:pt>
    <dgm:pt modelId="{3966E82A-AEA9-40E7-BA1C-BFD8325278C6}" type="pres">
      <dgm:prSet presAssocID="{468B7CAE-1F38-46AB-8FDD-D2C7BA3EE6AE}" presName="Accent" presStyleLbl="alignNode1" presStyleIdx="2" presStyleCnt="5" custLinFactNeighborX="11" custLinFactNeighborY="-12677">
        <dgm:presLayoutVars>
          <dgm:chMax val="0"/>
          <dgm:chPref val="0"/>
        </dgm:presLayoutVars>
      </dgm:prSet>
      <dgm:spPr/>
    </dgm:pt>
    <dgm:pt modelId="{CCC7662F-6924-45C8-B917-8BCA2D31D288}" type="pres">
      <dgm:prSet presAssocID="{468B7CAE-1F38-46AB-8FDD-D2C7BA3EE6AE}" presName="Image" presStyleLbl="bgImgPlace1" presStyleIdx="1" presStyleCnt="3" custScaleX="222132" custLinFactNeighborX="55463" custLinFactNeighborY="-13237">
        <dgm:presLayoutVars>
          <dgm:chMax val="0"/>
          <dgm:chPref val="0"/>
          <dgm:bulletEnabled val="1"/>
        </dgm:presLayoutVars>
      </dgm:prSet>
      <dgm:spPr/>
    </dgm:pt>
    <dgm:pt modelId="{25CA5886-C8C7-4F45-AB2B-10B759C55236}" type="pres">
      <dgm:prSet presAssocID="{468B7CAE-1F38-46AB-8FDD-D2C7BA3EE6AE}" presName="Parent" presStyleLbl="fgAccFollowNode1" presStyleIdx="1" presStyleCnt="3" custLinFactNeighborX="-10" custLinFactNeighborY="-16250">
        <dgm:presLayoutVars>
          <dgm:chMax val="0"/>
          <dgm:chPref val="0"/>
          <dgm:bulletEnabled val="1"/>
        </dgm:presLayoutVars>
      </dgm:prSet>
      <dgm:spPr/>
    </dgm:pt>
    <dgm:pt modelId="{E780B5CE-03C6-42E2-95F2-105CAE4AB6CE}" type="pres">
      <dgm:prSet presAssocID="{468B7CAE-1F38-46AB-8FDD-D2C7BA3EE6AE}" presName="Space" presStyleCnt="0">
        <dgm:presLayoutVars>
          <dgm:chMax val="0"/>
          <dgm:chPref val="0"/>
        </dgm:presLayoutVars>
      </dgm:prSet>
      <dgm:spPr/>
    </dgm:pt>
    <dgm:pt modelId="{B7B903DC-EF33-4668-AE34-3F63815532CF}" type="pres">
      <dgm:prSet presAssocID="{0E575ABD-6637-484A-A35C-0D791E103570}" presName="ConnectorComposite" presStyleCnt="0"/>
      <dgm:spPr/>
    </dgm:pt>
    <dgm:pt modelId="{DD3D6269-0D43-48CB-8529-A2B4E1AA0958}" type="pres">
      <dgm:prSet presAssocID="{0E575ABD-6637-484A-A35C-0D791E103570}" presName="TopSpacing" presStyleCnt="0"/>
      <dgm:spPr/>
    </dgm:pt>
    <dgm:pt modelId="{5A0167F4-EB80-4660-88BA-016F49FBC7C5}" type="pres">
      <dgm:prSet presAssocID="{0E575ABD-6637-484A-A35C-0D791E103570}" presName="Connector" presStyleLbl="alignNode1" presStyleIdx="3" presStyleCnt="5" custLinFactX="100000" custLinFactNeighborX="142200" custLinFactNeighborY="-12110"/>
      <dgm:spPr/>
    </dgm:pt>
    <dgm:pt modelId="{4BEADF03-8DAB-4707-B100-FF0A904F9370}" type="pres">
      <dgm:prSet presAssocID="{0E575ABD-6637-484A-A35C-0D791E103570}" presName="BottomSpacing" presStyleCnt="0"/>
      <dgm:spPr/>
    </dgm:pt>
    <dgm:pt modelId="{FA91D0A2-FF69-4640-8AA1-B00BE88F2F03}" type="pres">
      <dgm:prSet presAssocID="{2CE1A192-7718-4BE8-A3F6-3CB2AC8800BC}" presName="composite" presStyleCnt="0"/>
      <dgm:spPr/>
    </dgm:pt>
    <dgm:pt modelId="{9C2D219F-7D31-46F4-AAEC-03574C007791}" type="pres">
      <dgm:prSet presAssocID="{2CE1A192-7718-4BE8-A3F6-3CB2AC8800BC}" presName="Accent" presStyleLbl="alignNode1" presStyleIdx="4" presStyleCnt="5" custScaleX="127502" custScaleY="127502" custLinFactNeighborX="48160" custLinFactNeighborY="-2408">
        <dgm:presLayoutVars>
          <dgm:chMax val="0"/>
          <dgm:chPref val="0"/>
        </dgm:presLayoutVars>
      </dgm:prSet>
      <dgm:spPr/>
    </dgm:pt>
    <dgm:pt modelId="{1C4B2418-8DAF-4025-943E-847E228DFF7B}" type="pres">
      <dgm:prSet presAssocID="{2CE1A192-7718-4BE8-A3F6-3CB2AC8800BC}" presName="Image" presStyleLbl="bgImgPlace1" presStyleIdx="2" presStyleCnt="3" custScaleX="167826" custScaleY="127502" custLinFactNeighborX="13791" custLinFactNeighborY="-2590">
        <dgm:presLayoutVars>
          <dgm:chMax val="0"/>
          <dgm:chPref val="0"/>
          <dgm:bulletEnabled val="1"/>
        </dgm:presLayoutVars>
      </dgm:prSet>
      <dgm:spPr/>
    </dgm:pt>
    <dgm:pt modelId="{5809B822-D3B5-44D2-95E2-3467EB7E42FF}" type="pres">
      <dgm:prSet presAssocID="{2CE1A192-7718-4BE8-A3F6-3CB2AC8800BC}" presName="Parent" presStyleLbl="fgAccFollowNode1" presStyleIdx="2" presStyleCnt="3" custScaleX="127502" custScaleY="127502" custLinFactNeighborX="61760" custLinFactNeighborY="-3088">
        <dgm:presLayoutVars>
          <dgm:chMax val="0"/>
          <dgm:chPref val="0"/>
          <dgm:bulletEnabled val="1"/>
        </dgm:presLayoutVars>
      </dgm:prSet>
      <dgm:spPr/>
    </dgm:pt>
    <dgm:pt modelId="{39D53CF0-E968-4537-9DAC-271F290737FA}" type="pres">
      <dgm:prSet presAssocID="{2CE1A192-7718-4BE8-A3F6-3CB2AC8800BC}" presName="Space" presStyleCnt="0">
        <dgm:presLayoutVars>
          <dgm:chMax val="0"/>
          <dgm:chPref val="0"/>
        </dgm:presLayoutVars>
      </dgm:prSet>
      <dgm:spPr/>
    </dgm:pt>
  </dgm:ptLst>
  <dgm:cxnLst>
    <dgm:cxn modelId="{85F93417-67B2-4790-91AC-150104BB8775}" type="presOf" srcId="{78ADB1F4-BDBD-46A3-A997-927C8557DBBB}" destId="{725D581C-2D1F-4D3E-B7E7-666BFFF5869F}" srcOrd="0" destOrd="0" presId="urn:microsoft.com/office/officeart/2008/layout/AlternatingPictureCircles"/>
    <dgm:cxn modelId="{DB633A74-1D7D-4272-B4E7-D76657699ED4}" type="presOf" srcId="{4395284C-08CF-4C6C-A406-C92B9354AC66}" destId="{A0E679C3-D0BE-44EF-91A9-641A53ECBA59}" srcOrd="0" destOrd="0" presId="urn:microsoft.com/office/officeart/2008/layout/AlternatingPictureCircles"/>
    <dgm:cxn modelId="{D7CBC479-EF4C-4ED4-AC1B-17408130BADE}" type="presOf" srcId="{468B7CAE-1F38-46AB-8FDD-D2C7BA3EE6AE}" destId="{25CA5886-C8C7-4F45-AB2B-10B759C55236}" srcOrd="0" destOrd="0" presId="urn:microsoft.com/office/officeart/2008/layout/AlternatingPictureCircles"/>
    <dgm:cxn modelId="{12224F7C-FEC2-46D7-81B4-167FE7A65911}" srcId="{78ADB1F4-BDBD-46A3-A997-927C8557DBBB}" destId="{2CE1A192-7718-4BE8-A3F6-3CB2AC8800BC}" srcOrd="2" destOrd="0" parTransId="{A6DF610F-A36D-4085-887D-64A98C29CA5B}" sibTransId="{93FBBF9B-DF6D-4BBC-9247-9402DA1641EF}"/>
    <dgm:cxn modelId="{3D8218BE-89CF-4838-93D3-B9B1EDB74C02}" srcId="{78ADB1F4-BDBD-46A3-A997-927C8557DBBB}" destId="{468B7CAE-1F38-46AB-8FDD-D2C7BA3EE6AE}" srcOrd="1" destOrd="0" parTransId="{B4B4D890-4D2F-4B12-90E4-0831611EC058}" sibTransId="{0E575ABD-6637-484A-A35C-0D791E103570}"/>
    <dgm:cxn modelId="{D691F5D8-C472-4C61-AF60-7D5918F1FD89}" srcId="{78ADB1F4-BDBD-46A3-A997-927C8557DBBB}" destId="{4395284C-08CF-4C6C-A406-C92B9354AC66}" srcOrd="0" destOrd="0" parTransId="{9F1FB17E-BA7D-4DB3-8BEC-18B25F031FA9}" sibTransId="{48E63682-1C8D-4F6A-8A46-EFC079810032}"/>
    <dgm:cxn modelId="{36C466FE-43FC-48DA-89C5-717C46120C5F}" type="presOf" srcId="{2CE1A192-7718-4BE8-A3F6-3CB2AC8800BC}" destId="{5809B822-D3B5-44D2-95E2-3467EB7E42FF}" srcOrd="0" destOrd="0" presId="urn:microsoft.com/office/officeart/2008/layout/AlternatingPictureCircles"/>
    <dgm:cxn modelId="{F7F4BC3B-3384-4EE8-86BD-5DA316FCB233}" type="presParOf" srcId="{725D581C-2D1F-4D3E-B7E7-666BFFF5869F}" destId="{C704D225-DBE9-40FA-8845-FB51A570A142}" srcOrd="0" destOrd="0" presId="urn:microsoft.com/office/officeart/2008/layout/AlternatingPictureCircles"/>
    <dgm:cxn modelId="{0906F299-7424-4C79-AB87-70AE3ACDA832}" type="presParOf" srcId="{C704D225-DBE9-40FA-8845-FB51A570A142}" destId="{EE3E79AC-97E4-4329-AB54-E9ECB271A5EC}" srcOrd="0" destOrd="0" presId="urn:microsoft.com/office/officeart/2008/layout/AlternatingPictureCircles"/>
    <dgm:cxn modelId="{405F773B-5B7C-4C81-B551-B9B0F5D31F83}" type="presParOf" srcId="{C704D225-DBE9-40FA-8845-FB51A570A142}" destId="{6751116C-1FAD-4089-8D7E-A8C01FDA0678}" srcOrd="1" destOrd="0" presId="urn:microsoft.com/office/officeart/2008/layout/AlternatingPictureCircles"/>
    <dgm:cxn modelId="{9086413B-AB81-431D-801B-34E9D7A5222B}" type="presParOf" srcId="{C704D225-DBE9-40FA-8845-FB51A570A142}" destId="{A0E679C3-D0BE-44EF-91A9-641A53ECBA59}" srcOrd="2" destOrd="0" presId="urn:microsoft.com/office/officeart/2008/layout/AlternatingPictureCircles"/>
    <dgm:cxn modelId="{5D0C98E0-5EFB-4B4D-960D-440ABBBD9762}" type="presParOf" srcId="{C704D225-DBE9-40FA-8845-FB51A570A142}" destId="{5A1E510C-3BCC-4F10-9324-F59EC5E16392}" srcOrd="3" destOrd="0" presId="urn:microsoft.com/office/officeart/2008/layout/AlternatingPictureCircles"/>
    <dgm:cxn modelId="{A65EF431-7E28-43C9-B035-AAA2F8AFB01B}" type="presParOf" srcId="{725D581C-2D1F-4D3E-B7E7-666BFFF5869F}" destId="{2BBEB597-3B46-49AF-9861-1D153E9E018F}" srcOrd="1" destOrd="0" presId="urn:microsoft.com/office/officeart/2008/layout/AlternatingPictureCircles"/>
    <dgm:cxn modelId="{311744B0-8A83-4103-9C35-C00A7C0F50EF}" type="presParOf" srcId="{2BBEB597-3B46-49AF-9861-1D153E9E018F}" destId="{4290A4C2-20D9-46BA-BF79-776C1FA70C5D}" srcOrd="0" destOrd="0" presId="urn:microsoft.com/office/officeart/2008/layout/AlternatingPictureCircles"/>
    <dgm:cxn modelId="{F763D948-F62A-44AA-8EF2-A5E34704AA9A}" type="presParOf" srcId="{2BBEB597-3B46-49AF-9861-1D153E9E018F}" destId="{55A7D4BB-02E1-4B0B-9AA5-BC4361684085}" srcOrd="1" destOrd="0" presId="urn:microsoft.com/office/officeart/2008/layout/AlternatingPictureCircles"/>
    <dgm:cxn modelId="{ABD523E7-39E1-47DB-B048-F42AFDD8ADF4}" type="presParOf" srcId="{2BBEB597-3B46-49AF-9861-1D153E9E018F}" destId="{6EF1C2BE-25A5-4EFF-A2D7-A6E3DE5D0CB2}" srcOrd="2" destOrd="0" presId="urn:microsoft.com/office/officeart/2008/layout/AlternatingPictureCircles"/>
    <dgm:cxn modelId="{937EBF96-7FD8-4675-89D2-63450083749D}" type="presParOf" srcId="{725D581C-2D1F-4D3E-B7E7-666BFFF5869F}" destId="{4378A6FF-80F7-4A94-8F7D-D83DC9C657E2}" srcOrd="2" destOrd="0" presId="urn:microsoft.com/office/officeart/2008/layout/AlternatingPictureCircles"/>
    <dgm:cxn modelId="{FBBAC6A5-4F1A-4D70-BA55-D8853F286E74}" type="presParOf" srcId="{4378A6FF-80F7-4A94-8F7D-D83DC9C657E2}" destId="{3966E82A-AEA9-40E7-BA1C-BFD8325278C6}" srcOrd="0" destOrd="0" presId="urn:microsoft.com/office/officeart/2008/layout/AlternatingPictureCircles"/>
    <dgm:cxn modelId="{1B3508A3-7294-4486-B661-E6D59642F8A0}" type="presParOf" srcId="{4378A6FF-80F7-4A94-8F7D-D83DC9C657E2}" destId="{CCC7662F-6924-45C8-B917-8BCA2D31D288}" srcOrd="1" destOrd="0" presId="urn:microsoft.com/office/officeart/2008/layout/AlternatingPictureCircles"/>
    <dgm:cxn modelId="{60DBB4E7-0A00-4529-A9A4-DF0BE1D45355}" type="presParOf" srcId="{4378A6FF-80F7-4A94-8F7D-D83DC9C657E2}" destId="{25CA5886-C8C7-4F45-AB2B-10B759C55236}" srcOrd="2" destOrd="0" presId="urn:microsoft.com/office/officeart/2008/layout/AlternatingPictureCircles"/>
    <dgm:cxn modelId="{050A98E1-D530-40E9-AE35-6521387913DF}" type="presParOf" srcId="{4378A6FF-80F7-4A94-8F7D-D83DC9C657E2}" destId="{E780B5CE-03C6-42E2-95F2-105CAE4AB6CE}" srcOrd="3" destOrd="0" presId="urn:microsoft.com/office/officeart/2008/layout/AlternatingPictureCircles"/>
    <dgm:cxn modelId="{476D8C43-947D-4027-BFBE-4418F86AF099}" type="presParOf" srcId="{725D581C-2D1F-4D3E-B7E7-666BFFF5869F}" destId="{B7B903DC-EF33-4668-AE34-3F63815532CF}" srcOrd="3" destOrd="0" presId="urn:microsoft.com/office/officeart/2008/layout/AlternatingPictureCircles"/>
    <dgm:cxn modelId="{FCE3843F-520E-4DF9-94E1-4BE29025DA28}" type="presParOf" srcId="{B7B903DC-EF33-4668-AE34-3F63815532CF}" destId="{DD3D6269-0D43-48CB-8529-A2B4E1AA0958}" srcOrd="0" destOrd="0" presId="urn:microsoft.com/office/officeart/2008/layout/AlternatingPictureCircles"/>
    <dgm:cxn modelId="{093FD9B1-B2B6-45B7-9ED8-7BCA75A8A50D}" type="presParOf" srcId="{B7B903DC-EF33-4668-AE34-3F63815532CF}" destId="{5A0167F4-EB80-4660-88BA-016F49FBC7C5}" srcOrd="1" destOrd="0" presId="urn:microsoft.com/office/officeart/2008/layout/AlternatingPictureCircles"/>
    <dgm:cxn modelId="{B6E89211-D197-457A-956D-035A899EDE7F}" type="presParOf" srcId="{B7B903DC-EF33-4668-AE34-3F63815532CF}" destId="{4BEADF03-8DAB-4707-B100-FF0A904F9370}" srcOrd="2" destOrd="0" presId="urn:microsoft.com/office/officeart/2008/layout/AlternatingPictureCircles"/>
    <dgm:cxn modelId="{94D07446-4051-4B22-8562-6C52F1F37FFC}" type="presParOf" srcId="{725D581C-2D1F-4D3E-B7E7-666BFFF5869F}" destId="{FA91D0A2-FF69-4640-8AA1-B00BE88F2F03}" srcOrd="4" destOrd="0" presId="urn:microsoft.com/office/officeart/2008/layout/AlternatingPictureCircles"/>
    <dgm:cxn modelId="{4E0706AD-7236-4159-808C-E9405AA66308}" type="presParOf" srcId="{FA91D0A2-FF69-4640-8AA1-B00BE88F2F03}" destId="{9C2D219F-7D31-46F4-AAEC-03574C007791}" srcOrd="0" destOrd="0" presId="urn:microsoft.com/office/officeart/2008/layout/AlternatingPictureCircles"/>
    <dgm:cxn modelId="{1C0DAB2C-A826-48EE-BDC9-35CD1811ED94}" type="presParOf" srcId="{FA91D0A2-FF69-4640-8AA1-B00BE88F2F03}" destId="{1C4B2418-8DAF-4025-943E-847E228DFF7B}" srcOrd="1" destOrd="0" presId="urn:microsoft.com/office/officeart/2008/layout/AlternatingPictureCircles"/>
    <dgm:cxn modelId="{1F2E1F82-2951-472A-B308-CC0068A9353A}" type="presParOf" srcId="{FA91D0A2-FF69-4640-8AA1-B00BE88F2F03}" destId="{5809B822-D3B5-44D2-95E2-3467EB7E42FF}" srcOrd="2" destOrd="0" presId="urn:microsoft.com/office/officeart/2008/layout/AlternatingPictureCircles"/>
    <dgm:cxn modelId="{863EC515-0812-4733-A41C-27B3EB28F309}" type="presParOf" srcId="{FA91D0A2-FF69-4640-8AA1-B00BE88F2F03}" destId="{39D53CF0-E968-4537-9DAC-271F290737FA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12A1793-C47D-42DB-935D-1652F2F64597}" type="doc">
      <dgm:prSet loTypeId="urn:microsoft.com/office/officeart/2008/layout/VerticalCircleLis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13564E7-77F1-4334-AC32-5F446C9FFBD9}">
      <dgm:prSet phldrT="[Text]" custT="1"/>
      <dgm:spPr/>
      <dgm:t>
        <a:bodyPr/>
        <a:lstStyle/>
        <a:p>
          <a:r>
            <a:rPr lang="en-US" sz="3600" b="1" dirty="0"/>
            <a:t>Trials</a:t>
          </a:r>
        </a:p>
      </dgm:t>
    </dgm:pt>
    <dgm:pt modelId="{D03982FE-41ED-4348-8291-D0D8899EB9FD}" type="parTrans" cxnId="{FF699538-0A4F-4DC4-A258-30E8C4217CE3}">
      <dgm:prSet/>
      <dgm:spPr/>
      <dgm:t>
        <a:bodyPr/>
        <a:lstStyle/>
        <a:p>
          <a:endParaRPr lang="en-US"/>
        </a:p>
      </dgm:t>
    </dgm:pt>
    <dgm:pt modelId="{E41160D4-3F56-4AC3-968C-00D863B22205}" type="sibTrans" cxnId="{FF699538-0A4F-4DC4-A258-30E8C4217CE3}">
      <dgm:prSet/>
      <dgm:spPr/>
      <dgm:t>
        <a:bodyPr/>
        <a:lstStyle/>
        <a:p>
          <a:endParaRPr lang="en-US"/>
        </a:p>
      </dgm:t>
    </dgm:pt>
    <dgm:pt modelId="{9295D114-364C-4B28-B8CC-69EAE89A207A}">
      <dgm:prSet phldrT="[Text]" custT="1"/>
      <dgm:spPr/>
      <dgm:t>
        <a:bodyPr/>
        <a:lstStyle/>
        <a:p>
          <a:r>
            <a:rPr lang="en-US" sz="4800" b="1" dirty="0"/>
            <a:t>3200+</a:t>
          </a:r>
        </a:p>
      </dgm:t>
    </dgm:pt>
    <dgm:pt modelId="{93FFB7C1-6BDC-4B48-9A68-3F165FD8F4BC}" type="parTrans" cxnId="{66065325-9136-41D4-AB55-EA3F0B715772}">
      <dgm:prSet/>
      <dgm:spPr/>
      <dgm:t>
        <a:bodyPr/>
        <a:lstStyle/>
        <a:p>
          <a:endParaRPr lang="en-US"/>
        </a:p>
      </dgm:t>
    </dgm:pt>
    <dgm:pt modelId="{854020B6-A16E-4412-9C55-E93DFB9178FA}" type="sibTrans" cxnId="{66065325-9136-41D4-AB55-EA3F0B715772}">
      <dgm:prSet/>
      <dgm:spPr/>
      <dgm:t>
        <a:bodyPr/>
        <a:lstStyle/>
        <a:p>
          <a:endParaRPr lang="en-US"/>
        </a:p>
      </dgm:t>
    </dgm:pt>
    <dgm:pt modelId="{B5956BA7-81E2-47BB-A148-311DAD88C7E7}">
      <dgm:prSet phldrT="[Text]" custT="1"/>
      <dgm:spPr/>
      <dgm:t>
        <a:bodyPr/>
        <a:lstStyle/>
        <a:p>
          <a:r>
            <a:rPr lang="en-US" sz="3600" b="1" dirty="0"/>
            <a:t>Members</a:t>
          </a:r>
        </a:p>
      </dgm:t>
    </dgm:pt>
    <dgm:pt modelId="{53CC038F-91E2-4542-AC08-BD67390C9D05}" type="parTrans" cxnId="{6542445D-A93A-4CEE-A148-B0A6062CF5AD}">
      <dgm:prSet/>
      <dgm:spPr/>
      <dgm:t>
        <a:bodyPr/>
        <a:lstStyle/>
        <a:p>
          <a:endParaRPr lang="en-US"/>
        </a:p>
      </dgm:t>
    </dgm:pt>
    <dgm:pt modelId="{91B654DB-5AF4-4D6A-9164-7D13811DFF09}" type="sibTrans" cxnId="{6542445D-A93A-4CEE-A148-B0A6062CF5AD}">
      <dgm:prSet/>
      <dgm:spPr/>
      <dgm:t>
        <a:bodyPr/>
        <a:lstStyle/>
        <a:p>
          <a:endParaRPr lang="en-US"/>
        </a:p>
      </dgm:t>
    </dgm:pt>
    <dgm:pt modelId="{9A334022-DEA3-4F48-AB49-E107D0BE59BE}">
      <dgm:prSet phldrT="[Text]" custT="1"/>
      <dgm:spPr/>
      <dgm:t>
        <a:bodyPr/>
        <a:lstStyle/>
        <a:p>
          <a:r>
            <a:rPr lang="en-US" sz="6000" dirty="0"/>
            <a:t>16</a:t>
          </a:r>
        </a:p>
      </dgm:t>
    </dgm:pt>
    <dgm:pt modelId="{F6125923-0379-4EE6-BE8B-B41C07AA2BCD}" type="parTrans" cxnId="{9565E797-460A-4651-985F-CE9DB4575048}">
      <dgm:prSet/>
      <dgm:spPr/>
      <dgm:t>
        <a:bodyPr/>
        <a:lstStyle/>
        <a:p>
          <a:endParaRPr lang="en-US"/>
        </a:p>
      </dgm:t>
    </dgm:pt>
    <dgm:pt modelId="{E46CCE9E-4281-40D5-B29D-144AA09B8FCE}" type="sibTrans" cxnId="{9565E797-460A-4651-985F-CE9DB4575048}">
      <dgm:prSet/>
      <dgm:spPr/>
      <dgm:t>
        <a:bodyPr/>
        <a:lstStyle/>
        <a:p>
          <a:endParaRPr lang="en-US"/>
        </a:p>
      </dgm:t>
    </dgm:pt>
    <dgm:pt modelId="{01CFA5C9-0200-4E13-88EB-6D6DA50BFA0D}">
      <dgm:prSet phldrT="[Text]" custT="1"/>
      <dgm:spPr/>
      <dgm:t>
        <a:bodyPr/>
        <a:lstStyle/>
        <a:p>
          <a:r>
            <a:rPr lang="en-US" sz="3600" b="1" dirty="0"/>
            <a:t>Countries</a:t>
          </a:r>
        </a:p>
      </dgm:t>
    </dgm:pt>
    <dgm:pt modelId="{794FA5C7-66FE-4432-B5E8-C88020B2B8BA}" type="parTrans" cxnId="{A1EE79E3-0414-46DD-9D9A-79F683546011}">
      <dgm:prSet/>
      <dgm:spPr/>
      <dgm:t>
        <a:bodyPr/>
        <a:lstStyle/>
        <a:p>
          <a:endParaRPr lang="en-US"/>
        </a:p>
      </dgm:t>
    </dgm:pt>
    <dgm:pt modelId="{71F036FB-82C8-4963-81CC-D68CD6DC79A5}" type="sibTrans" cxnId="{A1EE79E3-0414-46DD-9D9A-79F683546011}">
      <dgm:prSet/>
      <dgm:spPr/>
      <dgm:t>
        <a:bodyPr/>
        <a:lstStyle/>
        <a:p>
          <a:endParaRPr lang="en-US"/>
        </a:p>
      </dgm:t>
    </dgm:pt>
    <dgm:pt modelId="{A7395EC1-C16F-431E-84AB-5B5711F096A1}">
      <dgm:prSet phldrT="[Text]" custT="1"/>
      <dgm:spPr/>
      <dgm:t>
        <a:bodyPr/>
        <a:lstStyle/>
        <a:p>
          <a:r>
            <a:rPr lang="en-US" sz="6000" dirty="0"/>
            <a:t>100</a:t>
          </a:r>
        </a:p>
      </dgm:t>
    </dgm:pt>
    <dgm:pt modelId="{D1A36415-3C68-4FBE-A3CC-08607737EFED}" type="parTrans" cxnId="{12233DE9-7694-4E12-B48B-8EC1A3AA7F64}">
      <dgm:prSet/>
      <dgm:spPr/>
      <dgm:t>
        <a:bodyPr/>
        <a:lstStyle/>
        <a:p>
          <a:endParaRPr lang="en-US"/>
        </a:p>
      </dgm:t>
    </dgm:pt>
    <dgm:pt modelId="{A229F265-FDB0-4746-92C2-AA2376918185}" type="sibTrans" cxnId="{12233DE9-7694-4E12-B48B-8EC1A3AA7F64}">
      <dgm:prSet/>
      <dgm:spPr/>
      <dgm:t>
        <a:bodyPr/>
        <a:lstStyle/>
        <a:p>
          <a:endParaRPr lang="en-US"/>
        </a:p>
      </dgm:t>
    </dgm:pt>
    <dgm:pt modelId="{D8CBFF53-280C-40B4-AA1C-F8B4B4CB3BCE}" type="pres">
      <dgm:prSet presAssocID="{912A1793-C47D-42DB-935D-1652F2F64597}" presName="Name0" presStyleCnt="0">
        <dgm:presLayoutVars>
          <dgm:dir/>
        </dgm:presLayoutVars>
      </dgm:prSet>
      <dgm:spPr/>
    </dgm:pt>
    <dgm:pt modelId="{E5334AFB-91A3-4062-9493-255E6B6F10D3}" type="pres">
      <dgm:prSet presAssocID="{A13564E7-77F1-4334-AC32-5F446C9FFBD9}" presName="withChildren" presStyleCnt="0"/>
      <dgm:spPr/>
    </dgm:pt>
    <dgm:pt modelId="{E37CB363-CF47-4779-80ED-56816E961A7B}" type="pres">
      <dgm:prSet presAssocID="{A13564E7-77F1-4334-AC32-5F446C9FFBD9}" presName="bigCircle" presStyleLbl="vennNode1" presStyleIdx="0" presStyleCnt="6"/>
      <dgm:spPr/>
    </dgm:pt>
    <dgm:pt modelId="{F0102CCF-19A8-442E-B7D0-433AFBC54F44}" type="pres">
      <dgm:prSet presAssocID="{A13564E7-77F1-4334-AC32-5F446C9FFBD9}" presName="medCircle" presStyleLbl="vennNode1" presStyleIdx="1" presStyleCnt="6"/>
      <dgm:spPr/>
    </dgm:pt>
    <dgm:pt modelId="{B63DFD7C-84ED-4780-A943-2D311791F73C}" type="pres">
      <dgm:prSet presAssocID="{A13564E7-77F1-4334-AC32-5F446C9FFBD9}" presName="txLvl1" presStyleLbl="revTx" presStyleIdx="0" presStyleCnt="6"/>
      <dgm:spPr/>
    </dgm:pt>
    <dgm:pt modelId="{78415D6C-1617-4E75-859C-8A0FFD1C15BA}" type="pres">
      <dgm:prSet presAssocID="{A13564E7-77F1-4334-AC32-5F446C9FFBD9}" presName="lin" presStyleCnt="0"/>
      <dgm:spPr/>
    </dgm:pt>
    <dgm:pt modelId="{86B7BACE-F687-4CD9-A218-EF856A5404E0}" type="pres">
      <dgm:prSet presAssocID="{9295D114-364C-4B28-B8CC-69EAE89A207A}" presName="txLvl2" presStyleLbl="revTx" presStyleIdx="1" presStyleCnt="6" custLinFactY="100000" custLinFactNeighborX="2583" custLinFactNeighborY="137468"/>
      <dgm:spPr/>
    </dgm:pt>
    <dgm:pt modelId="{A3797938-AF4D-4B12-81A8-6A08C15413DC}" type="pres">
      <dgm:prSet presAssocID="{A13564E7-77F1-4334-AC32-5F446C9FFBD9}" presName="overlap" presStyleCnt="0"/>
      <dgm:spPr/>
    </dgm:pt>
    <dgm:pt modelId="{20D4EA14-ECD7-44E9-AC3A-EB0248F86491}" type="pres">
      <dgm:prSet presAssocID="{B5956BA7-81E2-47BB-A148-311DAD88C7E7}" presName="withChildren" presStyleCnt="0"/>
      <dgm:spPr/>
    </dgm:pt>
    <dgm:pt modelId="{261070DA-7720-4166-9934-0D39AE9038AB}" type="pres">
      <dgm:prSet presAssocID="{B5956BA7-81E2-47BB-A148-311DAD88C7E7}" presName="bigCircle" presStyleLbl="vennNode1" presStyleIdx="2" presStyleCnt="6"/>
      <dgm:spPr/>
    </dgm:pt>
    <dgm:pt modelId="{3BD4AE3D-4C8F-46A3-AEE4-867F372A824D}" type="pres">
      <dgm:prSet presAssocID="{B5956BA7-81E2-47BB-A148-311DAD88C7E7}" presName="medCircle" presStyleLbl="vennNode1" presStyleIdx="3" presStyleCnt="6"/>
      <dgm:spPr/>
    </dgm:pt>
    <dgm:pt modelId="{90A0B72C-0523-41D1-9720-9C3737D5BE95}" type="pres">
      <dgm:prSet presAssocID="{B5956BA7-81E2-47BB-A148-311DAD88C7E7}" presName="txLvl1" presStyleLbl="revTx" presStyleIdx="2" presStyleCnt="6"/>
      <dgm:spPr/>
    </dgm:pt>
    <dgm:pt modelId="{4897FFF8-1AF3-4292-B241-AC95A130C34E}" type="pres">
      <dgm:prSet presAssocID="{B5956BA7-81E2-47BB-A148-311DAD88C7E7}" presName="lin" presStyleCnt="0"/>
      <dgm:spPr/>
    </dgm:pt>
    <dgm:pt modelId="{C716DFA2-F4A3-4903-A243-7D9906C5F00F}" type="pres">
      <dgm:prSet presAssocID="{9A334022-DEA3-4F48-AB49-E107D0BE59BE}" presName="txLvl2" presStyleLbl="revTx" presStyleIdx="3" presStyleCnt="6" custLinFactY="66742" custLinFactNeighborX="12148" custLinFactNeighborY="100000"/>
      <dgm:spPr/>
    </dgm:pt>
    <dgm:pt modelId="{FFDC285C-955A-4233-9B91-1C75823B6091}" type="pres">
      <dgm:prSet presAssocID="{B5956BA7-81E2-47BB-A148-311DAD88C7E7}" presName="overlap" presStyleCnt="0"/>
      <dgm:spPr/>
    </dgm:pt>
    <dgm:pt modelId="{77A4938F-80DC-47DF-925A-C49A1AB402C2}" type="pres">
      <dgm:prSet presAssocID="{01CFA5C9-0200-4E13-88EB-6D6DA50BFA0D}" presName="withChildren" presStyleCnt="0"/>
      <dgm:spPr/>
    </dgm:pt>
    <dgm:pt modelId="{66E936F9-D346-49AC-890F-BBF70AB9A8D1}" type="pres">
      <dgm:prSet presAssocID="{01CFA5C9-0200-4E13-88EB-6D6DA50BFA0D}" presName="bigCircle" presStyleLbl="vennNode1" presStyleIdx="4" presStyleCnt="6" custLinFactNeighborX="83665" custLinFactNeighborY="-36517"/>
      <dgm:spPr/>
    </dgm:pt>
    <dgm:pt modelId="{7E088B54-9066-476C-809D-E2808A36F0AD}" type="pres">
      <dgm:prSet presAssocID="{01CFA5C9-0200-4E13-88EB-6D6DA50BFA0D}" presName="medCircle" presStyleLbl="vennNode1" presStyleIdx="5" presStyleCnt="6" custLinFactX="200000" custLinFactY="-100000" custLinFactNeighborX="264807" custLinFactNeighborY="-102870"/>
      <dgm:spPr/>
    </dgm:pt>
    <dgm:pt modelId="{A8B2303E-570A-49E0-BBFB-45A8B5994A5A}" type="pres">
      <dgm:prSet presAssocID="{01CFA5C9-0200-4E13-88EB-6D6DA50BFA0D}" presName="txLvl1" presStyleLbl="revTx" presStyleIdx="4" presStyleCnt="6" custLinFactY="-100000" custLinFactNeighborX="86897" custLinFactNeighborY="-102870"/>
      <dgm:spPr/>
    </dgm:pt>
    <dgm:pt modelId="{8491DCF6-C9B0-4045-AB48-113A8FFFD82A}" type="pres">
      <dgm:prSet presAssocID="{01CFA5C9-0200-4E13-88EB-6D6DA50BFA0D}" presName="lin" presStyleCnt="0"/>
      <dgm:spPr/>
    </dgm:pt>
    <dgm:pt modelId="{B0F5AFE3-F651-4B01-B75A-471194575B2A}" type="pres">
      <dgm:prSet presAssocID="{A7395EC1-C16F-431E-84AB-5B5711F096A1}" presName="txLvl2" presStyleLbl="revTx" presStyleIdx="5" presStyleCnt="6" custLinFactNeighborX="92465" custLinFactNeighborY="-59908"/>
      <dgm:spPr/>
    </dgm:pt>
  </dgm:ptLst>
  <dgm:cxnLst>
    <dgm:cxn modelId="{66065325-9136-41D4-AB55-EA3F0B715772}" srcId="{A13564E7-77F1-4334-AC32-5F446C9FFBD9}" destId="{9295D114-364C-4B28-B8CC-69EAE89A207A}" srcOrd="0" destOrd="0" parTransId="{93FFB7C1-6BDC-4B48-9A68-3F165FD8F4BC}" sibTransId="{854020B6-A16E-4412-9C55-E93DFB9178FA}"/>
    <dgm:cxn modelId="{FF699538-0A4F-4DC4-A258-30E8C4217CE3}" srcId="{912A1793-C47D-42DB-935D-1652F2F64597}" destId="{A13564E7-77F1-4334-AC32-5F446C9FFBD9}" srcOrd="0" destOrd="0" parTransId="{D03982FE-41ED-4348-8291-D0D8899EB9FD}" sibTransId="{E41160D4-3F56-4AC3-968C-00D863B22205}"/>
    <dgm:cxn modelId="{6542445D-A93A-4CEE-A148-B0A6062CF5AD}" srcId="{912A1793-C47D-42DB-935D-1652F2F64597}" destId="{B5956BA7-81E2-47BB-A148-311DAD88C7E7}" srcOrd="1" destOrd="0" parTransId="{53CC038F-91E2-4542-AC08-BD67390C9D05}" sibTransId="{91B654DB-5AF4-4D6A-9164-7D13811DFF09}"/>
    <dgm:cxn modelId="{F2701A61-DB97-4269-AF29-15DDFF424451}" type="presOf" srcId="{B5956BA7-81E2-47BB-A148-311DAD88C7E7}" destId="{90A0B72C-0523-41D1-9720-9C3737D5BE95}" srcOrd="0" destOrd="0" presId="urn:microsoft.com/office/officeart/2008/layout/VerticalCircleList"/>
    <dgm:cxn modelId="{13322988-9D71-4DB9-9BA2-43248D00BEBC}" type="presOf" srcId="{912A1793-C47D-42DB-935D-1652F2F64597}" destId="{D8CBFF53-280C-40B4-AA1C-F8B4B4CB3BCE}" srcOrd="0" destOrd="0" presId="urn:microsoft.com/office/officeart/2008/layout/VerticalCircleList"/>
    <dgm:cxn modelId="{47BE2F8A-EF18-4DDE-94B4-0BADE01F8CDC}" type="presOf" srcId="{9A334022-DEA3-4F48-AB49-E107D0BE59BE}" destId="{C716DFA2-F4A3-4903-A243-7D9906C5F00F}" srcOrd="0" destOrd="0" presId="urn:microsoft.com/office/officeart/2008/layout/VerticalCircleList"/>
    <dgm:cxn modelId="{9565E797-460A-4651-985F-CE9DB4575048}" srcId="{B5956BA7-81E2-47BB-A148-311DAD88C7E7}" destId="{9A334022-DEA3-4F48-AB49-E107D0BE59BE}" srcOrd="0" destOrd="0" parTransId="{F6125923-0379-4EE6-BE8B-B41C07AA2BCD}" sibTransId="{E46CCE9E-4281-40D5-B29D-144AA09B8FCE}"/>
    <dgm:cxn modelId="{26B36EA7-8143-4653-B23B-8725D51B456C}" type="presOf" srcId="{9295D114-364C-4B28-B8CC-69EAE89A207A}" destId="{86B7BACE-F687-4CD9-A218-EF856A5404E0}" srcOrd="0" destOrd="0" presId="urn:microsoft.com/office/officeart/2008/layout/VerticalCircleList"/>
    <dgm:cxn modelId="{CECB23B6-5F5F-4F03-B349-F10FF47EC028}" type="presOf" srcId="{A7395EC1-C16F-431E-84AB-5B5711F096A1}" destId="{B0F5AFE3-F651-4B01-B75A-471194575B2A}" srcOrd="0" destOrd="0" presId="urn:microsoft.com/office/officeart/2008/layout/VerticalCircleList"/>
    <dgm:cxn modelId="{4C6B22E0-EE4F-4BD7-A6A0-24B7CC8CF871}" type="presOf" srcId="{01CFA5C9-0200-4E13-88EB-6D6DA50BFA0D}" destId="{A8B2303E-570A-49E0-BBFB-45A8B5994A5A}" srcOrd="0" destOrd="0" presId="urn:microsoft.com/office/officeart/2008/layout/VerticalCircleList"/>
    <dgm:cxn modelId="{A1EE79E3-0414-46DD-9D9A-79F683546011}" srcId="{912A1793-C47D-42DB-935D-1652F2F64597}" destId="{01CFA5C9-0200-4E13-88EB-6D6DA50BFA0D}" srcOrd="2" destOrd="0" parTransId="{794FA5C7-66FE-4432-B5E8-C88020B2B8BA}" sibTransId="{71F036FB-82C8-4963-81CC-D68CD6DC79A5}"/>
    <dgm:cxn modelId="{12233DE9-7694-4E12-B48B-8EC1A3AA7F64}" srcId="{01CFA5C9-0200-4E13-88EB-6D6DA50BFA0D}" destId="{A7395EC1-C16F-431E-84AB-5B5711F096A1}" srcOrd="0" destOrd="0" parTransId="{D1A36415-3C68-4FBE-A3CC-08607737EFED}" sibTransId="{A229F265-FDB0-4746-92C2-AA2376918185}"/>
    <dgm:cxn modelId="{B3911CEB-BF88-4AB8-9BE6-674583953679}" type="presOf" srcId="{A13564E7-77F1-4334-AC32-5F446C9FFBD9}" destId="{B63DFD7C-84ED-4780-A943-2D311791F73C}" srcOrd="0" destOrd="0" presId="urn:microsoft.com/office/officeart/2008/layout/VerticalCircleList"/>
    <dgm:cxn modelId="{D78231AB-EF6B-4757-96E4-93CF8A291F25}" type="presParOf" srcId="{D8CBFF53-280C-40B4-AA1C-F8B4B4CB3BCE}" destId="{E5334AFB-91A3-4062-9493-255E6B6F10D3}" srcOrd="0" destOrd="0" presId="urn:microsoft.com/office/officeart/2008/layout/VerticalCircleList"/>
    <dgm:cxn modelId="{BFA7ED6B-E213-43D8-BD57-C851BDBD81C2}" type="presParOf" srcId="{E5334AFB-91A3-4062-9493-255E6B6F10D3}" destId="{E37CB363-CF47-4779-80ED-56816E961A7B}" srcOrd="0" destOrd="0" presId="urn:microsoft.com/office/officeart/2008/layout/VerticalCircleList"/>
    <dgm:cxn modelId="{290E7481-6F93-4703-971F-CC0FE230E189}" type="presParOf" srcId="{E5334AFB-91A3-4062-9493-255E6B6F10D3}" destId="{F0102CCF-19A8-442E-B7D0-433AFBC54F44}" srcOrd="1" destOrd="0" presId="urn:microsoft.com/office/officeart/2008/layout/VerticalCircleList"/>
    <dgm:cxn modelId="{3B6E7907-6563-4F80-A539-3E6D63B1AF66}" type="presParOf" srcId="{E5334AFB-91A3-4062-9493-255E6B6F10D3}" destId="{B63DFD7C-84ED-4780-A943-2D311791F73C}" srcOrd="2" destOrd="0" presId="urn:microsoft.com/office/officeart/2008/layout/VerticalCircleList"/>
    <dgm:cxn modelId="{B8002323-B6E2-4A67-BEFA-28599E1C1E4C}" type="presParOf" srcId="{E5334AFB-91A3-4062-9493-255E6B6F10D3}" destId="{78415D6C-1617-4E75-859C-8A0FFD1C15BA}" srcOrd="3" destOrd="0" presId="urn:microsoft.com/office/officeart/2008/layout/VerticalCircleList"/>
    <dgm:cxn modelId="{58414AD6-941E-49A6-9198-F2749964CC0C}" type="presParOf" srcId="{78415D6C-1617-4E75-859C-8A0FFD1C15BA}" destId="{86B7BACE-F687-4CD9-A218-EF856A5404E0}" srcOrd="0" destOrd="0" presId="urn:microsoft.com/office/officeart/2008/layout/VerticalCircleList"/>
    <dgm:cxn modelId="{837FA691-D745-4864-8148-651283E864BD}" type="presParOf" srcId="{D8CBFF53-280C-40B4-AA1C-F8B4B4CB3BCE}" destId="{A3797938-AF4D-4B12-81A8-6A08C15413DC}" srcOrd="1" destOrd="0" presId="urn:microsoft.com/office/officeart/2008/layout/VerticalCircleList"/>
    <dgm:cxn modelId="{F25A5878-7C2C-4987-BFFF-F5CE8FBC747D}" type="presParOf" srcId="{D8CBFF53-280C-40B4-AA1C-F8B4B4CB3BCE}" destId="{20D4EA14-ECD7-44E9-AC3A-EB0248F86491}" srcOrd="2" destOrd="0" presId="urn:microsoft.com/office/officeart/2008/layout/VerticalCircleList"/>
    <dgm:cxn modelId="{012B06DC-B0E3-4D4D-A20D-D501E70140FA}" type="presParOf" srcId="{20D4EA14-ECD7-44E9-AC3A-EB0248F86491}" destId="{261070DA-7720-4166-9934-0D39AE9038AB}" srcOrd="0" destOrd="0" presId="urn:microsoft.com/office/officeart/2008/layout/VerticalCircleList"/>
    <dgm:cxn modelId="{99EA91AA-8335-4CAB-867C-A3BC0A3C5818}" type="presParOf" srcId="{20D4EA14-ECD7-44E9-AC3A-EB0248F86491}" destId="{3BD4AE3D-4C8F-46A3-AEE4-867F372A824D}" srcOrd="1" destOrd="0" presId="urn:microsoft.com/office/officeart/2008/layout/VerticalCircleList"/>
    <dgm:cxn modelId="{60D28C63-9918-48A9-A39C-ABA966A95879}" type="presParOf" srcId="{20D4EA14-ECD7-44E9-AC3A-EB0248F86491}" destId="{90A0B72C-0523-41D1-9720-9C3737D5BE95}" srcOrd="2" destOrd="0" presId="urn:microsoft.com/office/officeart/2008/layout/VerticalCircleList"/>
    <dgm:cxn modelId="{7ABF3524-AC7A-490B-8DC2-5DDC99C88A6C}" type="presParOf" srcId="{20D4EA14-ECD7-44E9-AC3A-EB0248F86491}" destId="{4897FFF8-1AF3-4292-B241-AC95A130C34E}" srcOrd="3" destOrd="0" presId="urn:microsoft.com/office/officeart/2008/layout/VerticalCircleList"/>
    <dgm:cxn modelId="{EF71D55D-B62E-4E3C-9845-6B1D04BC4A30}" type="presParOf" srcId="{4897FFF8-1AF3-4292-B241-AC95A130C34E}" destId="{C716DFA2-F4A3-4903-A243-7D9906C5F00F}" srcOrd="0" destOrd="0" presId="urn:microsoft.com/office/officeart/2008/layout/VerticalCircleList"/>
    <dgm:cxn modelId="{6D589EE3-1A3F-425F-BEC2-1806173685FE}" type="presParOf" srcId="{D8CBFF53-280C-40B4-AA1C-F8B4B4CB3BCE}" destId="{FFDC285C-955A-4233-9B91-1C75823B6091}" srcOrd="3" destOrd="0" presId="urn:microsoft.com/office/officeart/2008/layout/VerticalCircleList"/>
    <dgm:cxn modelId="{8129F935-9B65-465B-90A8-A9D8255C019A}" type="presParOf" srcId="{D8CBFF53-280C-40B4-AA1C-F8B4B4CB3BCE}" destId="{77A4938F-80DC-47DF-925A-C49A1AB402C2}" srcOrd="4" destOrd="0" presId="urn:microsoft.com/office/officeart/2008/layout/VerticalCircleList"/>
    <dgm:cxn modelId="{9ABFA679-32F3-48C5-A6A7-189AEDE2D538}" type="presParOf" srcId="{77A4938F-80DC-47DF-925A-C49A1AB402C2}" destId="{66E936F9-D346-49AC-890F-BBF70AB9A8D1}" srcOrd="0" destOrd="0" presId="urn:microsoft.com/office/officeart/2008/layout/VerticalCircleList"/>
    <dgm:cxn modelId="{912FC7DF-6C4B-4D58-A1CC-0AA2EE97FECE}" type="presParOf" srcId="{77A4938F-80DC-47DF-925A-C49A1AB402C2}" destId="{7E088B54-9066-476C-809D-E2808A36F0AD}" srcOrd="1" destOrd="0" presId="urn:microsoft.com/office/officeart/2008/layout/VerticalCircleList"/>
    <dgm:cxn modelId="{4E53543F-CF95-4131-A1FD-B8C8A6959906}" type="presParOf" srcId="{77A4938F-80DC-47DF-925A-C49A1AB402C2}" destId="{A8B2303E-570A-49E0-BBFB-45A8B5994A5A}" srcOrd="2" destOrd="0" presId="urn:microsoft.com/office/officeart/2008/layout/VerticalCircleList"/>
    <dgm:cxn modelId="{EB712AE5-951C-4850-9684-BD3577C080F9}" type="presParOf" srcId="{77A4938F-80DC-47DF-925A-C49A1AB402C2}" destId="{8491DCF6-C9B0-4045-AB48-113A8FFFD82A}" srcOrd="3" destOrd="0" presId="urn:microsoft.com/office/officeart/2008/layout/VerticalCircleList"/>
    <dgm:cxn modelId="{2C6F6859-9844-45ED-A60E-AB0C16067DE4}" type="presParOf" srcId="{8491DCF6-C9B0-4045-AB48-113A8FFFD82A}" destId="{B0F5AFE3-F651-4B01-B75A-471194575B2A}" srcOrd="0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1AA4DD6-E547-430E-86F6-75DE9C8FEAAE}" type="doc">
      <dgm:prSet loTypeId="urn:microsoft.com/office/officeart/2005/8/layout/hChevron3" loCatId="process" qsTypeId="urn:microsoft.com/office/officeart/2005/8/quickstyle/simple1" qsCatId="simple" csTypeId="urn:microsoft.com/office/officeart/2005/8/colors/accent1_3" csCatId="accent1" phldr="1"/>
      <dgm:spPr/>
    </dgm:pt>
    <dgm:pt modelId="{92861638-82BE-4326-9974-BF604EA2834A}">
      <dgm:prSet phldrT="[Text]"/>
      <dgm:spPr/>
      <dgm:t>
        <a:bodyPr/>
        <a:lstStyle/>
        <a:p>
          <a:r>
            <a:rPr lang="en-CA" dirty="0"/>
            <a:t>Selection/inclusion criteria</a:t>
          </a:r>
          <a:endParaRPr lang="en-US" dirty="0"/>
        </a:p>
      </dgm:t>
    </dgm:pt>
    <dgm:pt modelId="{523E2111-99F4-4C55-89FC-42C37E52C475}" type="parTrans" cxnId="{044A7D42-0FCE-4BDC-B756-26D55DF53422}">
      <dgm:prSet/>
      <dgm:spPr/>
      <dgm:t>
        <a:bodyPr/>
        <a:lstStyle/>
        <a:p>
          <a:endParaRPr lang="en-US"/>
        </a:p>
      </dgm:t>
    </dgm:pt>
    <dgm:pt modelId="{F6C0BA35-9E83-4E55-A70A-2A50A09D5467}" type="sibTrans" cxnId="{044A7D42-0FCE-4BDC-B756-26D55DF53422}">
      <dgm:prSet/>
      <dgm:spPr/>
      <dgm:t>
        <a:bodyPr/>
        <a:lstStyle/>
        <a:p>
          <a:endParaRPr lang="en-US"/>
        </a:p>
      </dgm:t>
    </dgm:pt>
    <dgm:pt modelId="{2BEE5D1B-DB21-4390-92B1-4504308EAC91}">
      <dgm:prSet/>
      <dgm:spPr/>
      <dgm:t>
        <a:bodyPr/>
        <a:lstStyle/>
        <a:p>
          <a:r>
            <a:rPr lang="en-CA" dirty="0"/>
            <a:t>Search </a:t>
          </a:r>
        </a:p>
      </dgm:t>
    </dgm:pt>
    <dgm:pt modelId="{BF3CFED9-455E-4A7A-BE9B-6BFF2DEF7ACC}" type="parTrans" cxnId="{69E35B21-EEE5-434A-AD41-E1C467DBDAF0}">
      <dgm:prSet/>
      <dgm:spPr/>
      <dgm:t>
        <a:bodyPr/>
        <a:lstStyle/>
        <a:p>
          <a:endParaRPr lang="en-US"/>
        </a:p>
      </dgm:t>
    </dgm:pt>
    <dgm:pt modelId="{6008FE07-C00F-4CDC-AF44-12CE08A84F7F}" type="sibTrans" cxnId="{69E35B21-EEE5-434A-AD41-E1C467DBDAF0}">
      <dgm:prSet/>
      <dgm:spPr/>
      <dgm:t>
        <a:bodyPr/>
        <a:lstStyle/>
        <a:p>
          <a:endParaRPr lang="en-US"/>
        </a:p>
      </dgm:t>
    </dgm:pt>
    <dgm:pt modelId="{7BF25DF1-DBD0-480B-BC20-17F526FB2DE4}">
      <dgm:prSet/>
      <dgm:spPr/>
      <dgm:t>
        <a:bodyPr/>
        <a:lstStyle/>
        <a:p>
          <a:r>
            <a:rPr lang="en-CA" dirty="0"/>
            <a:t>Data collection</a:t>
          </a:r>
        </a:p>
      </dgm:t>
    </dgm:pt>
    <dgm:pt modelId="{09626A9D-52C4-4BDF-8656-80261FF8555F}" type="parTrans" cxnId="{74F1931A-DAD3-4535-A2F7-41C8260B043A}">
      <dgm:prSet/>
      <dgm:spPr/>
      <dgm:t>
        <a:bodyPr/>
        <a:lstStyle/>
        <a:p>
          <a:endParaRPr lang="en-US"/>
        </a:p>
      </dgm:t>
    </dgm:pt>
    <dgm:pt modelId="{C6FFDF56-5B3C-46A5-B328-AC40E3E5CAD5}" type="sibTrans" cxnId="{74F1931A-DAD3-4535-A2F7-41C8260B043A}">
      <dgm:prSet/>
      <dgm:spPr/>
      <dgm:t>
        <a:bodyPr/>
        <a:lstStyle/>
        <a:p>
          <a:endParaRPr lang="en-US"/>
        </a:p>
      </dgm:t>
    </dgm:pt>
    <dgm:pt modelId="{A4E46463-D1FA-4DC8-B2C2-734332AEDC35}">
      <dgm:prSet/>
      <dgm:spPr/>
      <dgm:t>
        <a:bodyPr/>
        <a:lstStyle/>
        <a:p>
          <a:r>
            <a:rPr lang="en-CA" dirty="0"/>
            <a:t>Analysis</a:t>
          </a:r>
        </a:p>
      </dgm:t>
    </dgm:pt>
    <dgm:pt modelId="{3E563DF6-808E-4704-88B7-1F3C8984987F}" type="parTrans" cxnId="{F99F9126-5839-4A3C-8C7B-0703106BDCD7}">
      <dgm:prSet/>
      <dgm:spPr/>
      <dgm:t>
        <a:bodyPr/>
        <a:lstStyle/>
        <a:p>
          <a:endParaRPr lang="en-US"/>
        </a:p>
      </dgm:t>
    </dgm:pt>
    <dgm:pt modelId="{A8033825-175C-49B2-883D-DBF9126ABC54}" type="sibTrans" cxnId="{F99F9126-5839-4A3C-8C7B-0703106BDCD7}">
      <dgm:prSet/>
      <dgm:spPr/>
      <dgm:t>
        <a:bodyPr/>
        <a:lstStyle/>
        <a:p>
          <a:endParaRPr lang="en-US"/>
        </a:p>
      </dgm:t>
    </dgm:pt>
    <dgm:pt modelId="{623D0BE7-8907-469F-9259-0347BBF698D8}">
      <dgm:prSet/>
      <dgm:spPr/>
      <dgm:t>
        <a:bodyPr/>
        <a:lstStyle/>
        <a:p>
          <a:r>
            <a:rPr lang="en-CA" dirty="0"/>
            <a:t>Reporting</a:t>
          </a:r>
        </a:p>
      </dgm:t>
    </dgm:pt>
    <dgm:pt modelId="{5E5097EA-A90A-423A-B0A4-5982A536E5D1}" type="parTrans" cxnId="{B433F523-137A-4E51-925B-7CA5465ED49C}">
      <dgm:prSet/>
      <dgm:spPr/>
      <dgm:t>
        <a:bodyPr/>
        <a:lstStyle/>
        <a:p>
          <a:endParaRPr lang="en-CA"/>
        </a:p>
      </dgm:t>
    </dgm:pt>
    <dgm:pt modelId="{0E941DC9-F3CD-4E77-955C-C90B0C4D9714}" type="sibTrans" cxnId="{B433F523-137A-4E51-925B-7CA5465ED49C}">
      <dgm:prSet/>
      <dgm:spPr/>
      <dgm:t>
        <a:bodyPr/>
        <a:lstStyle/>
        <a:p>
          <a:endParaRPr lang="en-CA"/>
        </a:p>
      </dgm:t>
    </dgm:pt>
    <dgm:pt modelId="{4EB34DE9-AE23-4DEC-86C8-494EF74C7DFE}" type="pres">
      <dgm:prSet presAssocID="{11AA4DD6-E547-430E-86F6-75DE9C8FEAAE}" presName="Name0" presStyleCnt="0">
        <dgm:presLayoutVars>
          <dgm:dir/>
          <dgm:resizeHandles val="exact"/>
        </dgm:presLayoutVars>
      </dgm:prSet>
      <dgm:spPr/>
    </dgm:pt>
    <dgm:pt modelId="{78CE1787-1A89-4E8F-8D90-A68201C6A0D0}" type="pres">
      <dgm:prSet presAssocID="{92861638-82BE-4326-9974-BF604EA2834A}" presName="parTxOnly" presStyleLbl="node1" presStyleIdx="0" presStyleCnt="5">
        <dgm:presLayoutVars>
          <dgm:bulletEnabled val="1"/>
        </dgm:presLayoutVars>
      </dgm:prSet>
      <dgm:spPr/>
    </dgm:pt>
    <dgm:pt modelId="{FEB16E4F-2C3A-4656-9EDC-AE610A8EE8A8}" type="pres">
      <dgm:prSet presAssocID="{F6C0BA35-9E83-4E55-A70A-2A50A09D5467}" presName="parSpace" presStyleCnt="0"/>
      <dgm:spPr/>
    </dgm:pt>
    <dgm:pt modelId="{3BDAD04E-66E0-47DA-9910-23540A831197}" type="pres">
      <dgm:prSet presAssocID="{2BEE5D1B-DB21-4390-92B1-4504308EAC91}" presName="parTxOnly" presStyleLbl="node1" presStyleIdx="1" presStyleCnt="5">
        <dgm:presLayoutVars>
          <dgm:bulletEnabled val="1"/>
        </dgm:presLayoutVars>
      </dgm:prSet>
      <dgm:spPr/>
    </dgm:pt>
    <dgm:pt modelId="{BFB3C741-3C16-41B3-8C37-4C3A87E5A247}" type="pres">
      <dgm:prSet presAssocID="{6008FE07-C00F-4CDC-AF44-12CE08A84F7F}" presName="parSpace" presStyleCnt="0"/>
      <dgm:spPr/>
    </dgm:pt>
    <dgm:pt modelId="{538DF4CE-698F-4383-A0A5-5A671CAD051B}" type="pres">
      <dgm:prSet presAssocID="{7BF25DF1-DBD0-480B-BC20-17F526FB2DE4}" presName="parTxOnly" presStyleLbl="node1" presStyleIdx="2" presStyleCnt="5">
        <dgm:presLayoutVars>
          <dgm:bulletEnabled val="1"/>
        </dgm:presLayoutVars>
      </dgm:prSet>
      <dgm:spPr/>
    </dgm:pt>
    <dgm:pt modelId="{2698005E-22D0-4113-A30B-10B82C7A976F}" type="pres">
      <dgm:prSet presAssocID="{C6FFDF56-5B3C-46A5-B328-AC40E3E5CAD5}" presName="parSpace" presStyleCnt="0"/>
      <dgm:spPr/>
    </dgm:pt>
    <dgm:pt modelId="{44C4889A-A363-4EC0-A810-E63A45223686}" type="pres">
      <dgm:prSet presAssocID="{A4E46463-D1FA-4DC8-B2C2-734332AEDC35}" presName="parTxOnly" presStyleLbl="node1" presStyleIdx="3" presStyleCnt="5">
        <dgm:presLayoutVars>
          <dgm:bulletEnabled val="1"/>
        </dgm:presLayoutVars>
      </dgm:prSet>
      <dgm:spPr/>
    </dgm:pt>
    <dgm:pt modelId="{DCA0EACB-04E4-45AE-80FC-DD6D21B4F7A7}" type="pres">
      <dgm:prSet presAssocID="{A8033825-175C-49B2-883D-DBF9126ABC54}" presName="parSpace" presStyleCnt="0"/>
      <dgm:spPr/>
    </dgm:pt>
    <dgm:pt modelId="{AD260957-EE91-48EE-AD3D-8EC8F16F4EC6}" type="pres">
      <dgm:prSet presAssocID="{623D0BE7-8907-469F-9259-0347BBF698D8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97BF3802-8C88-4C0E-81FE-F4FA9DF27C39}" type="presOf" srcId="{2BEE5D1B-DB21-4390-92B1-4504308EAC91}" destId="{3BDAD04E-66E0-47DA-9910-23540A831197}" srcOrd="0" destOrd="0" presId="urn:microsoft.com/office/officeart/2005/8/layout/hChevron3"/>
    <dgm:cxn modelId="{74F1931A-DAD3-4535-A2F7-41C8260B043A}" srcId="{11AA4DD6-E547-430E-86F6-75DE9C8FEAAE}" destId="{7BF25DF1-DBD0-480B-BC20-17F526FB2DE4}" srcOrd="2" destOrd="0" parTransId="{09626A9D-52C4-4BDF-8656-80261FF8555F}" sibTransId="{C6FFDF56-5B3C-46A5-B328-AC40E3E5CAD5}"/>
    <dgm:cxn modelId="{F432751D-B482-488E-898A-85FBE6446A6D}" type="presOf" srcId="{A4E46463-D1FA-4DC8-B2C2-734332AEDC35}" destId="{44C4889A-A363-4EC0-A810-E63A45223686}" srcOrd="0" destOrd="0" presId="urn:microsoft.com/office/officeart/2005/8/layout/hChevron3"/>
    <dgm:cxn modelId="{69E35B21-EEE5-434A-AD41-E1C467DBDAF0}" srcId="{11AA4DD6-E547-430E-86F6-75DE9C8FEAAE}" destId="{2BEE5D1B-DB21-4390-92B1-4504308EAC91}" srcOrd="1" destOrd="0" parTransId="{BF3CFED9-455E-4A7A-BE9B-6BFF2DEF7ACC}" sibTransId="{6008FE07-C00F-4CDC-AF44-12CE08A84F7F}"/>
    <dgm:cxn modelId="{C544C522-D162-40AF-98DD-6B92D8A4C838}" type="presOf" srcId="{11AA4DD6-E547-430E-86F6-75DE9C8FEAAE}" destId="{4EB34DE9-AE23-4DEC-86C8-494EF74C7DFE}" srcOrd="0" destOrd="0" presId="urn:microsoft.com/office/officeart/2005/8/layout/hChevron3"/>
    <dgm:cxn modelId="{B433F523-137A-4E51-925B-7CA5465ED49C}" srcId="{11AA4DD6-E547-430E-86F6-75DE9C8FEAAE}" destId="{623D0BE7-8907-469F-9259-0347BBF698D8}" srcOrd="4" destOrd="0" parTransId="{5E5097EA-A90A-423A-B0A4-5982A536E5D1}" sibTransId="{0E941DC9-F3CD-4E77-955C-C90B0C4D9714}"/>
    <dgm:cxn modelId="{F99F9126-5839-4A3C-8C7B-0703106BDCD7}" srcId="{11AA4DD6-E547-430E-86F6-75DE9C8FEAAE}" destId="{A4E46463-D1FA-4DC8-B2C2-734332AEDC35}" srcOrd="3" destOrd="0" parTransId="{3E563DF6-808E-4704-88B7-1F3C8984987F}" sibTransId="{A8033825-175C-49B2-883D-DBF9126ABC54}"/>
    <dgm:cxn modelId="{044A7D42-0FCE-4BDC-B756-26D55DF53422}" srcId="{11AA4DD6-E547-430E-86F6-75DE9C8FEAAE}" destId="{92861638-82BE-4326-9974-BF604EA2834A}" srcOrd="0" destOrd="0" parTransId="{523E2111-99F4-4C55-89FC-42C37E52C475}" sibTransId="{F6C0BA35-9E83-4E55-A70A-2A50A09D5467}"/>
    <dgm:cxn modelId="{39405956-EE49-45AE-9FF8-AB405F8DA0E9}" type="presOf" srcId="{623D0BE7-8907-469F-9259-0347BBF698D8}" destId="{AD260957-EE91-48EE-AD3D-8EC8F16F4EC6}" srcOrd="0" destOrd="0" presId="urn:microsoft.com/office/officeart/2005/8/layout/hChevron3"/>
    <dgm:cxn modelId="{B0A54C8D-DC87-4626-B143-F9159AAE536C}" type="presOf" srcId="{7BF25DF1-DBD0-480B-BC20-17F526FB2DE4}" destId="{538DF4CE-698F-4383-A0A5-5A671CAD051B}" srcOrd="0" destOrd="0" presId="urn:microsoft.com/office/officeart/2005/8/layout/hChevron3"/>
    <dgm:cxn modelId="{4B5542CA-3AEF-4876-A09B-E7D0EC020F01}" type="presOf" srcId="{92861638-82BE-4326-9974-BF604EA2834A}" destId="{78CE1787-1A89-4E8F-8D90-A68201C6A0D0}" srcOrd="0" destOrd="0" presId="urn:microsoft.com/office/officeart/2005/8/layout/hChevron3"/>
    <dgm:cxn modelId="{A61D8801-1B99-4483-A58B-909D091FFE4A}" type="presParOf" srcId="{4EB34DE9-AE23-4DEC-86C8-494EF74C7DFE}" destId="{78CE1787-1A89-4E8F-8D90-A68201C6A0D0}" srcOrd="0" destOrd="0" presId="urn:microsoft.com/office/officeart/2005/8/layout/hChevron3"/>
    <dgm:cxn modelId="{AE13642C-A935-43D0-BCE2-76F4AC411654}" type="presParOf" srcId="{4EB34DE9-AE23-4DEC-86C8-494EF74C7DFE}" destId="{FEB16E4F-2C3A-4656-9EDC-AE610A8EE8A8}" srcOrd="1" destOrd="0" presId="urn:microsoft.com/office/officeart/2005/8/layout/hChevron3"/>
    <dgm:cxn modelId="{DEB281EA-33D5-4348-B61F-1FC09EFB42CC}" type="presParOf" srcId="{4EB34DE9-AE23-4DEC-86C8-494EF74C7DFE}" destId="{3BDAD04E-66E0-47DA-9910-23540A831197}" srcOrd="2" destOrd="0" presId="urn:microsoft.com/office/officeart/2005/8/layout/hChevron3"/>
    <dgm:cxn modelId="{2B9062CD-B0D6-4273-B2AC-AB5BB6369D24}" type="presParOf" srcId="{4EB34DE9-AE23-4DEC-86C8-494EF74C7DFE}" destId="{BFB3C741-3C16-41B3-8C37-4C3A87E5A247}" srcOrd="3" destOrd="0" presId="urn:microsoft.com/office/officeart/2005/8/layout/hChevron3"/>
    <dgm:cxn modelId="{7E26FCA4-9D80-4DA1-9CEF-6509C127F1EB}" type="presParOf" srcId="{4EB34DE9-AE23-4DEC-86C8-494EF74C7DFE}" destId="{538DF4CE-698F-4383-A0A5-5A671CAD051B}" srcOrd="4" destOrd="0" presId="urn:microsoft.com/office/officeart/2005/8/layout/hChevron3"/>
    <dgm:cxn modelId="{CE1AE394-F7EF-4BA6-9F9F-6EB88081833B}" type="presParOf" srcId="{4EB34DE9-AE23-4DEC-86C8-494EF74C7DFE}" destId="{2698005E-22D0-4113-A30B-10B82C7A976F}" srcOrd="5" destOrd="0" presId="urn:microsoft.com/office/officeart/2005/8/layout/hChevron3"/>
    <dgm:cxn modelId="{20F8B76C-1EEE-4C91-947C-5F0F62A124DB}" type="presParOf" srcId="{4EB34DE9-AE23-4DEC-86C8-494EF74C7DFE}" destId="{44C4889A-A363-4EC0-A810-E63A45223686}" srcOrd="6" destOrd="0" presId="urn:microsoft.com/office/officeart/2005/8/layout/hChevron3"/>
    <dgm:cxn modelId="{5B3B73E1-CDB0-4EAC-BB1D-2997EC5DAAD7}" type="presParOf" srcId="{4EB34DE9-AE23-4DEC-86C8-494EF74C7DFE}" destId="{DCA0EACB-04E4-45AE-80FC-DD6D21B4F7A7}" srcOrd="7" destOrd="0" presId="urn:microsoft.com/office/officeart/2005/8/layout/hChevron3"/>
    <dgm:cxn modelId="{2D27422C-7513-48BF-93B0-4CA8CE9B48B2}" type="presParOf" srcId="{4EB34DE9-AE23-4DEC-86C8-494EF74C7DFE}" destId="{AD260957-EE91-48EE-AD3D-8EC8F16F4EC6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C9608D-7585-4CF3-9015-F1E31E05B2D9}">
      <dsp:nvSpPr>
        <dsp:cNvPr id="0" name=""/>
        <dsp:cNvSpPr/>
      </dsp:nvSpPr>
      <dsp:spPr>
        <a:xfrm>
          <a:off x="2149917" y="2823851"/>
          <a:ext cx="2173522" cy="21738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15AAD8-91EC-481C-B9DC-1586341B426F}">
      <dsp:nvSpPr>
        <dsp:cNvPr id="0" name=""/>
        <dsp:cNvSpPr/>
      </dsp:nvSpPr>
      <dsp:spPr>
        <a:xfrm>
          <a:off x="3536286" y="1222977"/>
          <a:ext cx="645519" cy="645105"/>
        </a:xfrm>
        <a:prstGeom prst="donut">
          <a:avLst>
            <a:gd name="adj" fmla="val 74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7F1930-AC05-4261-A100-20F0E5AAC0D0}">
      <dsp:nvSpPr>
        <dsp:cNvPr id="0" name=""/>
        <dsp:cNvSpPr/>
      </dsp:nvSpPr>
      <dsp:spPr>
        <a:xfrm>
          <a:off x="2233444" y="2907273"/>
          <a:ext cx="2007376" cy="200703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CFE336-20EC-4D85-9B2E-9570A45338BC}">
      <dsp:nvSpPr>
        <dsp:cNvPr id="0" name=""/>
        <dsp:cNvSpPr/>
      </dsp:nvSpPr>
      <dsp:spPr>
        <a:xfrm>
          <a:off x="4481415" y="3234544"/>
          <a:ext cx="1137603" cy="11373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740F31-3893-4AD9-862D-12D3A9AE7F95}">
      <dsp:nvSpPr>
        <dsp:cNvPr id="0" name=""/>
        <dsp:cNvSpPr/>
      </dsp:nvSpPr>
      <dsp:spPr>
        <a:xfrm>
          <a:off x="4548600" y="3301735"/>
          <a:ext cx="1003234" cy="100333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D936B1-53FF-49E2-82FB-1450D386AB8C}">
      <dsp:nvSpPr>
        <dsp:cNvPr id="0" name=""/>
        <dsp:cNvSpPr/>
      </dsp:nvSpPr>
      <dsp:spPr>
        <a:xfrm>
          <a:off x="4036542" y="1629140"/>
          <a:ext cx="1458094" cy="14585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8FFA8C-A3F3-42C7-A14F-6C0D29210F06}">
      <dsp:nvSpPr>
        <dsp:cNvPr id="0" name=""/>
        <dsp:cNvSpPr/>
      </dsp:nvSpPr>
      <dsp:spPr>
        <a:xfrm>
          <a:off x="5255857" y="1270916"/>
          <a:ext cx="477557" cy="477884"/>
        </a:xfrm>
        <a:prstGeom prst="donut">
          <a:avLst>
            <a:gd name="adj" fmla="val 74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FACB1B-471E-4B97-875A-491F0C6B6CEC}">
      <dsp:nvSpPr>
        <dsp:cNvPr id="0" name=""/>
        <dsp:cNvSpPr/>
      </dsp:nvSpPr>
      <dsp:spPr>
        <a:xfrm>
          <a:off x="5734322" y="4376785"/>
          <a:ext cx="358622" cy="358224"/>
        </a:xfrm>
        <a:prstGeom prst="donut">
          <a:avLst>
            <a:gd name="adj" fmla="val 74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157958-22E1-411D-B15C-8DB4A88DF6D7}">
      <dsp:nvSpPr>
        <dsp:cNvPr id="0" name=""/>
        <dsp:cNvSpPr/>
      </dsp:nvSpPr>
      <dsp:spPr>
        <a:xfrm>
          <a:off x="4113713" y="1706145"/>
          <a:ext cx="1304658" cy="130455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352352-4651-40ED-9E75-4A0DBC6E2193}">
      <dsp:nvSpPr>
        <dsp:cNvPr id="0" name=""/>
        <dsp:cNvSpPr/>
      </dsp:nvSpPr>
      <dsp:spPr>
        <a:xfrm>
          <a:off x="6903" y="1725472"/>
          <a:ext cx="3225783" cy="10474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070" tIns="52070" rIns="52070" bIns="5207" numCol="1" spcCol="1270" anchor="b" anchorCtr="0">
          <a:noAutofit/>
        </a:bodyPr>
        <a:lstStyle/>
        <a:p>
          <a:pPr marL="0" lvl="0" indent="0" algn="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4100" kern="1200" dirty="0"/>
            <a:t>Available trials</a:t>
          </a:r>
          <a:endParaRPr lang="en-US" sz="4100" kern="1200" dirty="0"/>
        </a:p>
      </dsp:txBody>
      <dsp:txXfrm>
        <a:off x="6903" y="1725472"/>
        <a:ext cx="3225783" cy="1047494"/>
      </dsp:txXfrm>
    </dsp:sp>
    <dsp:sp modelId="{A499B678-6EE3-4974-AB91-7C17ED121352}">
      <dsp:nvSpPr>
        <dsp:cNvPr id="0" name=""/>
        <dsp:cNvSpPr/>
      </dsp:nvSpPr>
      <dsp:spPr>
        <a:xfrm>
          <a:off x="5853258" y="3301735"/>
          <a:ext cx="3225783" cy="1003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4100" b="0" kern="1200" dirty="0"/>
            <a:t>requests</a:t>
          </a:r>
          <a:r>
            <a:rPr lang="en-CA" sz="4100" b="1" kern="1200" dirty="0"/>
            <a:t> </a:t>
          </a:r>
          <a:endParaRPr lang="en-US" sz="4100" kern="1200" dirty="0"/>
        </a:p>
      </dsp:txBody>
      <dsp:txXfrm>
        <a:off x="5853258" y="3301735"/>
        <a:ext cx="3225783" cy="1003330"/>
      </dsp:txXfrm>
    </dsp:sp>
    <dsp:sp modelId="{34AEDD3F-18A1-4254-8CD8-33B8ABC145BA}">
      <dsp:nvSpPr>
        <dsp:cNvPr id="0" name=""/>
        <dsp:cNvSpPr/>
      </dsp:nvSpPr>
      <dsp:spPr>
        <a:xfrm>
          <a:off x="5734322" y="1706145"/>
          <a:ext cx="3225783" cy="13045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600" kern="1200" dirty="0"/>
            <a:t>IPD</a:t>
          </a:r>
          <a:endParaRPr lang="en-US" sz="3600" kern="1200" dirty="0"/>
        </a:p>
      </dsp:txBody>
      <dsp:txXfrm>
        <a:off x="5734322" y="1706145"/>
        <a:ext cx="3225783" cy="13045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3E79AC-97E4-4329-AB54-E9ECB271A5EC}">
      <dsp:nvSpPr>
        <dsp:cNvPr id="0" name=""/>
        <dsp:cNvSpPr/>
      </dsp:nvSpPr>
      <dsp:spPr>
        <a:xfrm>
          <a:off x="1956033" y="1449709"/>
          <a:ext cx="1245165" cy="1245145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51116C-1FAD-4089-8D7E-A8C01FDA0678}">
      <dsp:nvSpPr>
        <dsp:cNvPr id="0" name=""/>
        <dsp:cNvSpPr/>
      </dsp:nvSpPr>
      <dsp:spPr>
        <a:xfrm>
          <a:off x="455114" y="1493288"/>
          <a:ext cx="1915406" cy="1157966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E679C3-D0BE-44EF-91A9-641A53ECBA59}">
      <dsp:nvSpPr>
        <dsp:cNvPr id="0" name=""/>
        <dsp:cNvSpPr/>
      </dsp:nvSpPr>
      <dsp:spPr>
        <a:xfrm>
          <a:off x="2093036" y="1586719"/>
          <a:ext cx="971155" cy="971139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15</a:t>
          </a:r>
        </a:p>
      </dsp:txBody>
      <dsp:txXfrm>
        <a:off x="2235258" y="1728939"/>
        <a:ext cx="686711" cy="686699"/>
      </dsp:txXfrm>
    </dsp:sp>
    <dsp:sp modelId="{55A7D4BB-02E1-4B0B-9AA5-BC4361684085}">
      <dsp:nvSpPr>
        <dsp:cNvPr id="0" name=""/>
        <dsp:cNvSpPr/>
      </dsp:nvSpPr>
      <dsp:spPr>
        <a:xfrm>
          <a:off x="3229039" y="1449714"/>
          <a:ext cx="247563" cy="247563"/>
        </a:xfrm>
        <a:prstGeom prst="flowChartConnector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66E82A-AEA9-40E7-BA1C-BFD8325278C6}">
      <dsp:nvSpPr>
        <dsp:cNvPr id="0" name=""/>
        <dsp:cNvSpPr/>
      </dsp:nvSpPr>
      <dsp:spPr>
        <a:xfrm>
          <a:off x="3354587" y="1707440"/>
          <a:ext cx="1245165" cy="1245145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C7662F-6924-45C8-B917-8BCA2D31D288}">
      <dsp:nvSpPr>
        <dsp:cNvPr id="0" name=""/>
        <dsp:cNvSpPr/>
      </dsp:nvSpPr>
      <dsp:spPr>
        <a:xfrm>
          <a:off x="4196465" y="1755586"/>
          <a:ext cx="3401499" cy="1157966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CA5886-C8C7-4F45-AB2B-10B759C55236}">
      <dsp:nvSpPr>
        <dsp:cNvPr id="0" name=""/>
        <dsp:cNvSpPr/>
      </dsp:nvSpPr>
      <dsp:spPr>
        <a:xfrm>
          <a:off x="3491357" y="1844479"/>
          <a:ext cx="971155" cy="971139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4</a:t>
          </a:r>
        </a:p>
      </dsp:txBody>
      <dsp:txXfrm>
        <a:off x="3633579" y="1986699"/>
        <a:ext cx="686711" cy="686699"/>
      </dsp:txXfrm>
    </dsp:sp>
    <dsp:sp modelId="{5A0167F4-EB80-4660-88BA-016F49FBC7C5}">
      <dsp:nvSpPr>
        <dsp:cNvPr id="0" name=""/>
        <dsp:cNvSpPr/>
      </dsp:nvSpPr>
      <dsp:spPr>
        <a:xfrm>
          <a:off x="4920401" y="3266125"/>
          <a:ext cx="247563" cy="247563"/>
        </a:xfrm>
        <a:prstGeom prst="flowChartConnector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2D219F-7D31-46F4-AAEC-03574C007791}">
      <dsp:nvSpPr>
        <dsp:cNvPr id="0" name=""/>
        <dsp:cNvSpPr/>
      </dsp:nvSpPr>
      <dsp:spPr>
        <a:xfrm>
          <a:off x="4510104" y="3699359"/>
          <a:ext cx="1587610" cy="1587585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4B2418-8DAF-4025-943E-847E228DFF7B}">
      <dsp:nvSpPr>
        <dsp:cNvPr id="0" name=""/>
        <dsp:cNvSpPr/>
      </dsp:nvSpPr>
      <dsp:spPr>
        <a:xfrm>
          <a:off x="2559583" y="3754918"/>
          <a:ext cx="2569913" cy="1476430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09B822-D3B5-44D2-95E2-3467EB7E42FF}">
      <dsp:nvSpPr>
        <dsp:cNvPr id="0" name=""/>
        <dsp:cNvSpPr/>
      </dsp:nvSpPr>
      <dsp:spPr>
        <a:xfrm>
          <a:off x="4684902" y="3874034"/>
          <a:ext cx="1238242" cy="1238222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3000</a:t>
          </a:r>
          <a:r>
            <a:rPr lang="en-US" sz="2400" b="1" kern="1200" dirty="0"/>
            <a:t>+</a:t>
          </a:r>
        </a:p>
      </dsp:txBody>
      <dsp:txXfrm>
        <a:off x="4866238" y="4055367"/>
        <a:ext cx="875570" cy="8755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7CB363-CF47-4779-80ED-56816E961A7B}">
      <dsp:nvSpPr>
        <dsp:cNvPr id="0" name=""/>
        <dsp:cNvSpPr/>
      </dsp:nvSpPr>
      <dsp:spPr>
        <a:xfrm>
          <a:off x="3219697" y="5240"/>
          <a:ext cx="2009348" cy="2010207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0102CCF-19A8-442E-B7D0-433AFBC54F44}">
      <dsp:nvSpPr>
        <dsp:cNvPr id="0" name=""/>
        <dsp:cNvSpPr/>
      </dsp:nvSpPr>
      <dsp:spPr>
        <a:xfrm>
          <a:off x="3314749" y="89669"/>
          <a:ext cx="361682" cy="361837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63DFD7C-84ED-4780-A943-2D311791F73C}">
      <dsp:nvSpPr>
        <dsp:cNvPr id="0" name=""/>
        <dsp:cNvSpPr/>
      </dsp:nvSpPr>
      <dsp:spPr>
        <a:xfrm>
          <a:off x="3495590" y="89669"/>
          <a:ext cx="1934611" cy="361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0" bIns="4572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Trials</a:t>
          </a:r>
        </a:p>
      </dsp:txBody>
      <dsp:txXfrm>
        <a:off x="3495590" y="89669"/>
        <a:ext cx="1934611" cy="361837"/>
      </dsp:txXfrm>
    </dsp:sp>
    <dsp:sp modelId="{86B7BACE-F687-4CD9-A218-EF856A5404E0}">
      <dsp:nvSpPr>
        <dsp:cNvPr id="0" name=""/>
        <dsp:cNvSpPr/>
      </dsp:nvSpPr>
      <dsp:spPr>
        <a:xfrm>
          <a:off x="3544685" y="939034"/>
          <a:ext cx="1937330" cy="205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0960" rIns="0" bIns="6096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b="1" kern="1200" dirty="0"/>
            <a:t>3200+</a:t>
          </a:r>
        </a:p>
      </dsp:txBody>
      <dsp:txXfrm>
        <a:off x="3544685" y="939034"/>
        <a:ext cx="1937330" cy="205302"/>
      </dsp:txXfrm>
    </dsp:sp>
    <dsp:sp modelId="{261070DA-7720-4166-9934-0D39AE9038AB}">
      <dsp:nvSpPr>
        <dsp:cNvPr id="0" name=""/>
        <dsp:cNvSpPr/>
      </dsp:nvSpPr>
      <dsp:spPr>
        <a:xfrm>
          <a:off x="3219697" y="1818629"/>
          <a:ext cx="2009348" cy="2010207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BD4AE3D-4C8F-46A3-AEE4-867F372A824D}">
      <dsp:nvSpPr>
        <dsp:cNvPr id="0" name=""/>
        <dsp:cNvSpPr/>
      </dsp:nvSpPr>
      <dsp:spPr>
        <a:xfrm>
          <a:off x="3314749" y="1903058"/>
          <a:ext cx="361682" cy="361837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0A0B72C-0523-41D1-9720-9C3737D5BE95}">
      <dsp:nvSpPr>
        <dsp:cNvPr id="0" name=""/>
        <dsp:cNvSpPr/>
      </dsp:nvSpPr>
      <dsp:spPr>
        <a:xfrm>
          <a:off x="3495590" y="1903058"/>
          <a:ext cx="1934611" cy="361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0" bIns="4572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Members</a:t>
          </a:r>
        </a:p>
      </dsp:txBody>
      <dsp:txXfrm>
        <a:off x="3495590" y="1903058"/>
        <a:ext cx="1934611" cy="361837"/>
      </dsp:txXfrm>
    </dsp:sp>
    <dsp:sp modelId="{C716DFA2-F4A3-4903-A243-7D9906C5F00F}">
      <dsp:nvSpPr>
        <dsp:cNvPr id="0" name=""/>
        <dsp:cNvSpPr/>
      </dsp:nvSpPr>
      <dsp:spPr>
        <a:xfrm>
          <a:off x="3729991" y="2692802"/>
          <a:ext cx="1937330" cy="256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/>
            <a:t>16</a:t>
          </a:r>
        </a:p>
      </dsp:txBody>
      <dsp:txXfrm>
        <a:off x="3729991" y="2692802"/>
        <a:ext cx="1937330" cy="256627"/>
      </dsp:txXfrm>
    </dsp:sp>
    <dsp:sp modelId="{66E936F9-D346-49AC-890F-BBF70AB9A8D1}">
      <dsp:nvSpPr>
        <dsp:cNvPr id="0" name=""/>
        <dsp:cNvSpPr/>
      </dsp:nvSpPr>
      <dsp:spPr>
        <a:xfrm>
          <a:off x="4900818" y="2897950"/>
          <a:ext cx="2009348" cy="2010207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E088B54-9066-476C-809D-E2808A36F0AD}">
      <dsp:nvSpPr>
        <dsp:cNvPr id="0" name=""/>
        <dsp:cNvSpPr/>
      </dsp:nvSpPr>
      <dsp:spPr>
        <a:xfrm>
          <a:off x="4995875" y="2982387"/>
          <a:ext cx="361682" cy="361837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8B2303E-570A-49E0-BBFB-45A8B5994A5A}">
      <dsp:nvSpPr>
        <dsp:cNvPr id="0" name=""/>
        <dsp:cNvSpPr/>
      </dsp:nvSpPr>
      <dsp:spPr>
        <a:xfrm>
          <a:off x="5176709" y="2982387"/>
          <a:ext cx="1934611" cy="361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0" bIns="4572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Countries</a:t>
          </a:r>
        </a:p>
      </dsp:txBody>
      <dsp:txXfrm>
        <a:off x="5176709" y="2982387"/>
        <a:ext cx="1934611" cy="361837"/>
      </dsp:txXfrm>
    </dsp:sp>
    <dsp:sp modelId="{B0F5AFE3-F651-4B01-B75A-471194575B2A}">
      <dsp:nvSpPr>
        <dsp:cNvPr id="0" name=""/>
        <dsp:cNvSpPr/>
      </dsp:nvSpPr>
      <dsp:spPr>
        <a:xfrm>
          <a:off x="5285997" y="3924543"/>
          <a:ext cx="1937330" cy="256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/>
            <a:t>100</a:t>
          </a:r>
        </a:p>
      </dsp:txBody>
      <dsp:txXfrm>
        <a:off x="5285997" y="3924543"/>
        <a:ext cx="1937330" cy="2566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CE1787-1A89-4E8F-8D90-A68201C6A0D0}">
      <dsp:nvSpPr>
        <dsp:cNvPr id="0" name=""/>
        <dsp:cNvSpPr/>
      </dsp:nvSpPr>
      <dsp:spPr>
        <a:xfrm>
          <a:off x="2074" y="2582937"/>
          <a:ext cx="4044666" cy="1617866"/>
        </a:xfrm>
        <a:prstGeom prst="homePlat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356" tIns="90678" rIns="45339" bIns="9067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400" kern="1200" dirty="0"/>
            <a:t>Selection/inclusion criteria</a:t>
          </a:r>
          <a:endParaRPr lang="en-US" sz="3400" kern="1200" dirty="0"/>
        </a:p>
      </dsp:txBody>
      <dsp:txXfrm>
        <a:off x="2074" y="2582937"/>
        <a:ext cx="3640200" cy="1617866"/>
      </dsp:txXfrm>
    </dsp:sp>
    <dsp:sp modelId="{3BDAD04E-66E0-47DA-9910-23540A831197}">
      <dsp:nvSpPr>
        <dsp:cNvPr id="0" name=""/>
        <dsp:cNvSpPr/>
      </dsp:nvSpPr>
      <dsp:spPr>
        <a:xfrm>
          <a:off x="3237807" y="2582937"/>
          <a:ext cx="4044666" cy="1617866"/>
        </a:xfrm>
        <a:prstGeom prst="chevron">
          <a:avLst/>
        </a:prstGeom>
        <a:solidFill>
          <a:schemeClr val="accent1">
            <a:shade val="80000"/>
            <a:hueOff val="0"/>
            <a:satOff val="-14054"/>
            <a:lumOff val="92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017" tIns="90678" rIns="45339" bIns="9067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400" kern="1200" dirty="0"/>
            <a:t>Search </a:t>
          </a:r>
        </a:p>
      </dsp:txBody>
      <dsp:txXfrm>
        <a:off x="4046740" y="2582937"/>
        <a:ext cx="2426800" cy="1617866"/>
      </dsp:txXfrm>
    </dsp:sp>
    <dsp:sp modelId="{538DF4CE-698F-4383-A0A5-5A671CAD051B}">
      <dsp:nvSpPr>
        <dsp:cNvPr id="0" name=""/>
        <dsp:cNvSpPr/>
      </dsp:nvSpPr>
      <dsp:spPr>
        <a:xfrm>
          <a:off x="6473540" y="2582937"/>
          <a:ext cx="4044666" cy="1617866"/>
        </a:xfrm>
        <a:prstGeom prst="chevron">
          <a:avLst/>
        </a:prstGeom>
        <a:solidFill>
          <a:schemeClr val="accent1">
            <a:shade val="80000"/>
            <a:hueOff val="0"/>
            <a:satOff val="-28108"/>
            <a:lumOff val="184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017" tIns="90678" rIns="45339" bIns="9067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400" kern="1200" dirty="0"/>
            <a:t>Data collection</a:t>
          </a:r>
        </a:p>
      </dsp:txBody>
      <dsp:txXfrm>
        <a:off x="7282473" y="2582937"/>
        <a:ext cx="2426800" cy="1617866"/>
      </dsp:txXfrm>
    </dsp:sp>
    <dsp:sp modelId="{44C4889A-A363-4EC0-A810-E63A45223686}">
      <dsp:nvSpPr>
        <dsp:cNvPr id="0" name=""/>
        <dsp:cNvSpPr/>
      </dsp:nvSpPr>
      <dsp:spPr>
        <a:xfrm>
          <a:off x="9709273" y="2582937"/>
          <a:ext cx="4044666" cy="1617866"/>
        </a:xfrm>
        <a:prstGeom prst="chevron">
          <a:avLst/>
        </a:prstGeom>
        <a:solidFill>
          <a:schemeClr val="accent1">
            <a:shade val="80000"/>
            <a:hueOff val="0"/>
            <a:satOff val="-42161"/>
            <a:lumOff val="2774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017" tIns="90678" rIns="45339" bIns="9067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400" kern="1200" dirty="0"/>
            <a:t>Analysis</a:t>
          </a:r>
        </a:p>
      </dsp:txBody>
      <dsp:txXfrm>
        <a:off x="10518206" y="2582937"/>
        <a:ext cx="2426800" cy="1617866"/>
      </dsp:txXfrm>
    </dsp:sp>
    <dsp:sp modelId="{AD260957-EE91-48EE-AD3D-8EC8F16F4EC6}">
      <dsp:nvSpPr>
        <dsp:cNvPr id="0" name=""/>
        <dsp:cNvSpPr/>
      </dsp:nvSpPr>
      <dsp:spPr>
        <a:xfrm>
          <a:off x="12945006" y="2582937"/>
          <a:ext cx="4044666" cy="1617866"/>
        </a:xfrm>
        <a:prstGeom prst="chevron">
          <a:avLst/>
        </a:prstGeom>
        <a:solidFill>
          <a:schemeClr val="accent1">
            <a:shade val="80000"/>
            <a:hueOff val="0"/>
            <a:satOff val="-56215"/>
            <a:lumOff val="3699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017" tIns="90678" rIns="45339" bIns="9067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400" kern="1200" dirty="0"/>
            <a:t>Reporting</a:t>
          </a:r>
        </a:p>
      </dsp:txBody>
      <dsp:txXfrm>
        <a:off x="13753939" y="2582937"/>
        <a:ext cx="2426800" cy="16178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72098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8" tIns="46148" rIns="92298" bIns="46148" numCol="1" anchor="t" anchorCtr="0" compatLnSpc="1">
            <a:prstTxWarp prst="textNoShape">
              <a:avLst/>
            </a:prstTxWarp>
          </a:bodyPr>
          <a:lstStyle>
            <a:lvl1pPr defTabSz="922223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414" y="1"/>
            <a:ext cx="2972098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8" tIns="46148" rIns="92298" bIns="46148" numCol="1" anchor="t" anchorCtr="0" compatLnSpc="1">
            <a:prstTxWarp prst="textNoShape">
              <a:avLst/>
            </a:prstTxWarp>
          </a:bodyPr>
          <a:lstStyle>
            <a:lvl1pPr algn="r" defTabSz="922223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03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0659"/>
            <a:ext cx="2972098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8" tIns="46148" rIns="92298" bIns="46148" numCol="1" anchor="b" anchorCtr="0" compatLnSpc="1">
            <a:prstTxWarp prst="textNoShape">
              <a:avLst/>
            </a:prstTxWarp>
          </a:bodyPr>
          <a:lstStyle>
            <a:lvl1pPr defTabSz="922223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03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414" y="8830659"/>
            <a:ext cx="2972098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8" tIns="46148" rIns="92298" bIns="46148" numCol="1" anchor="b" anchorCtr="0" compatLnSpc="1">
            <a:prstTxWarp prst="textNoShape">
              <a:avLst/>
            </a:prstTxWarp>
          </a:bodyPr>
          <a:lstStyle>
            <a:lvl1pPr algn="r" defTabSz="922223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A09A56B-1C94-4310-A22D-6E622BF3BF3E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91232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72098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8" tIns="46148" rIns="92298" bIns="46148" numCol="1" anchor="t" anchorCtr="0" compatLnSpc="1">
            <a:prstTxWarp prst="textNoShape">
              <a:avLst/>
            </a:prstTxWarp>
          </a:bodyPr>
          <a:lstStyle>
            <a:lvl1pPr defTabSz="922223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414" y="1"/>
            <a:ext cx="2972098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8" tIns="46148" rIns="92298" bIns="46148" numCol="1" anchor="t" anchorCtr="0" compatLnSpc="1">
            <a:prstTxWarp prst="textNoShape">
              <a:avLst/>
            </a:prstTxWarp>
          </a:bodyPr>
          <a:lstStyle>
            <a:lvl1pPr algn="r" defTabSz="922223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1788" y="698500"/>
            <a:ext cx="6196012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6098" y="4416099"/>
            <a:ext cx="5485805" cy="4182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8" tIns="46148" rIns="92298" bIns="461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0659"/>
            <a:ext cx="2972098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8" tIns="46148" rIns="92298" bIns="46148" numCol="1" anchor="b" anchorCtr="0" compatLnSpc="1">
            <a:prstTxWarp prst="textNoShape">
              <a:avLst/>
            </a:prstTxWarp>
          </a:bodyPr>
          <a:lstStyle>
            <a:lvl1pPr defTabSz="922223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414" y="8830659"/>
            <a:ext cx="2972098" cy="4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8" tIns="46148" rIns="92298" bIns="46148" numCol="1" anchor="b" anchorCtr="0" compatLnSpc="1">
            <a:prstTxWarp prst="textNoShape">
              <a:avLst/>
            </a:prstTxWarp>
          </a:bodyPr>
          <a:lstStyle>
            <a:lvl1pPr algn="r" defTabSz="922223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9EEBF5E0-18B5-4EF1-97BB-20C182EA7E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670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921715" algn="l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1843430" algn="l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2765146" algn="l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3686861" algn="l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4608576" algn="l" defTabSz="184343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530291" algn="l" defTabSz="184343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52006" algn="l" defTabSz="184343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73722" algn="l" defTabSz="184343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EBF5E0-18B5-4EF1-97BB-20C182EA7E37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517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EBF5E0-18B5-4EF1-97BB-20C182EA7E37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035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EBF5E0-18B5-4EF1-97BB-20C182EA7E37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307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222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C9A8B6-105D-4A77-A24C-02E76F0366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222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125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21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43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65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86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608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530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52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73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KKJ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KKJ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79F554-39DE-4740-A611-04FE0E7D444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KKJ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F8E9F4-32BD-45C6-883C-342C1CCDEB2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3220040"/>
            <a:ext cx="15544800" cy="2250280"/>
          </a:xfrm>
        </p:spPr>
        <p:txBody>
          <a:bodyPr anchor="b"/>
          <a:lstStyle>
            <a:lvl1pPr marL="0" indent="0">
              <a:buNone/>
              <a:defRPr sz="4000"/>
            </a:lvl1pPr>
            <a:lvl2pPr marL="921715" indent="0">
              <a:buNone/>
              <a:defRPr sz="3600"/>
            </a:lvl2pPr>
            <a:lvl3pPr marL="1843430" indent="0">
              <a:buNone/>
              <a:defRPr sz="3200"/>
            </a:lvl3pPr>
            <a:lvl4pPr marL="2765146" indent="0">
              <a:buNone/>
              <a:defRPr sz="2800"/>
            </a:lvl4pPr>
            <a:lvl5pPr marL="3686861" indent="0">
              <a:buNone/>
              <a:defRPr sz="2800"/>
            </a:lvl5pPr>
            <a:lvl6pPr marL="4608576" indent="0">
              <a:buNone/>
              <a:defRPr sz="2800"/>
            </a:lvl6pPr>
            <a:lvl7pPr marL="5530291" indent="0">
              <a:buNone/>
              <a:defRPr sz="2800"/>
            </a:lvl7pPr>
            <a:lvl8pPr marL="6452006" indent="0">
              <a:buNone/>
              <a:defRPr sz="2800"/>
            </a:lvl8pPr>
            <a:lvl9pPr marL="7373722" indent="0">
              <a:buNone/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KKJ 2019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3E8F2-833C-45AE-A26B-2B6FD83D68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45936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KKJ 2019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C13D8-8B7F-4FCB-8DBD-EB863B01E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1329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3220040"/>
            <a:ext cx="15544800" cy="2250280"/>
          </a:xfrm>
        </p:spPr>
        <p:txBody>
          <a:bodyPr anchor="b"/>
          <a:lstStyle>
            <a:lvl1pPr marL="0" indent="0">
              <a:buNone/>
              <a:defRPr sz="4000"/>
            </a:lvl1pPr>
            <a:lvl2pPr marL="921715" indent="0">
              <a:buNone/>
              <a:defRPr sz="3600"/>
            </a:lvl2pPr>
            <a:lvl3pPr marL="1843430" indent="0">
              <a:buNone/>
              <a:defRPr sz="3200"/>
            </a:lvl3pPr>
            <a:lvl4pPr marL="2765146" indent="0">
              <a:buNone/>
              <a:defRPr sz="2800"/>
            </a:lvl4pPr>
            <a:lvl5pPr marL="3686861" indent="0">
              <a:buNone/>
              <a:defRPr sz="2800"/>
            </a:lvl5pPr>
            <a:lvl6pPr marL="4608576" indent="0">
              <a:buNone/>
              <a:defRPr sz="2800"/>
            </a:lvl6pPr>
            <a:lvl7pPr marL="5530291" indent="0">
              <a:buNone/>
              <a:defRPr sz="2800"/>
            </a:lvl7pPr>
            <a:lvl8pPr marL="6452006" indent="0">
              <a:buNone/>
              <a:defRPr sz="2800"/>
            </a:lvl8pPr>
            <a:lvl9pPr marL="7373722" indent="0">
              <a:buNone/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KKJ 2019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3E8F2-833C-45AE-A26B-2B6FD83D68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502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3220040"/>
            <a:ext cx="15544800" cy="2250280"/>
          </a:xfrm>
        </p:spPr>
        <p:txBody>
          <a:bodyPr anchor="b"/>
          <a:lstStyle>
            <a:lvl1pPr marL="0" indent="0">
              <a:buNone/>
              <a:defRPr sz="4000"/>
            </a:lvl1pPr>
            <a:lvl2pPr marL="921715" indent="0">
              <a:buNone/>
              <a:defRPr sz="3600"/>
            </a:lvl2pPr>
            <a:lvl3pPr marL="1843430" indent="0">
              <a:buNone/>
              <a:defRPr sz="3200"/>
            </a:lvl3pPr>
            <a:lvl4pPr marL="2765146" indent="0">
              <a:buNone/>
              <a:defRPr sz="2800"/>
            </a:lvl4pPr>
            <a:lvl5pPr marL="3686861" indent="0">
              <a:buNone/>
              <a:defRPr sz="2800"/>
            </a:lvl5pPr>
            <a:lvl6pPr marL="4608576" indent="0">
              <a:buNone/>
              <a:defRPr sz="2800"/>
            </a:lvl6pPr>
            <a:lvl7pPr marL="5530291" indent="0">
              <a:buNone/>
              <a:defRPr sz="2800"/>
            </a:lvl7pPr>
            <a:lvl8pPr marL="6452006" indent="0">
              <a:buNone/>
              <a:defRPr sz="2800"/>
            </a:lvl8pPr>
            <a:lvl9pPr marL="7373722" indent="0">
              <a:buNone/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D2D2D">
                  <a:tint val="75000"/>
                </a:srgb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2D2D2D">
                    <a:tint val="75000"/>
                  </a:srgbClr>
                </a:solidFill>
              </a:rPr>
              <a:t>KKJ 2019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3E8F2-833C-45AE-A26B-2B6FD83D6847}" type="slidenum">
              <a:rPr lang="en-US">
                <a:solidFill>
                  <a:srgbClr val="2D2D2D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D2D2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22265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D2D2D">
                  <a:tint val="75000"/>
                </a:srgb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2D2D2D">
                    <a:tint val="75000"/>
                  </a:srgbClr>
                </a:solidFill>
              </a:rPr>
              <a:t>KKJ 2019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C13D8-8B7F-4FCB-8DBD-EB863B01EB99}" type="slidenum">
              <a:rPr lang="en-US">
                <a:solidFill>
                  <a:srgbClr val="2D2D2D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D2D2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74275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7A1F93-0B9A-4FEC-8C64-7E040CB6C5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418F35-DA24-433B-A778-74F14C417E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kkj-CIHR May 2008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33B096-0373-4962-91B4-A61797AC55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40AC95-EAB3-4788-8C60-5DDAEA4011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7868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KKJ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118824-AC50-45BC-935C-9F881E1AB72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8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21715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4343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65146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86861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608576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530291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52006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73722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KKJ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C8B952-57FA-4D62-B00C-C52D6465188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4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4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KKJ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4E0419-C8AE-41C8-A2AA-7220FD9914C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1"/>
            <a:ext cx="8080376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21715" indent="0">
              <a:buNone/>
              <a:defRPr sz="4000" b="1"/>
            </a:lvl2pPr>
            <a:lvl3pPr marL="1843430" indent="0">
              <a:buNone/>
              <a:defRPr sz="3600" b="1"/>
            </a:lvl3pPr>
            <a:lvl4pPr marL="2765146" indent="0">
              <a:buNone/>
              <a:defRPr sz="3200" b="1"/>
            </a:lvl4pPr>
            <a:lvl5pPr marL="3686861" indent="0">
              <a:buNone/>
              <a:defRPr sz="3200" b="1"/>
            </a:lvl5pPr>
            <a:lvl6pPr marL="4608576" indent="0">
              <a:buNone/>
              <a:defRPr sz="3200" b="1"/>
            </a:lvl6pPr>
            <a:lvl7pPr marL="5530291" indent="0">
              <a:buNone/>
              <a:defRPr sz="3200" b="1"/>
            </a:lvl7pPr>
            <a:lvl8pPr marL="6452006" indent="0">
              <a:buNone/>
              <a:defRPr sz="3200" b="1"/>
            </a:lvl8pPr>
            <a:lvl9pPr marL="7373722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1"/>
            <a:ext cx="8083550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21715" indent="0">
              <a:buNone/>
              <a:defRPr sz="4000" b="1"/>
            </a:lvl2pPr>
            <a:lvl3pPr marL="1843430" indent="0">
              <a:buNone/>
              <a:defRPr sz="3600" b="1"/>
            </a:lvl3pPr>
            <a:lvl4pPr marL="2765146" indent="0">
              <a:buNone/>
              <a:defRPr sz="3200" b="1"/>
            </a:lvl4pPr>
            <a:lvl5pPr marL="3686861" indent="0">
              <a:buNone/>
              <a:defRPr sz="3200" b="1"/>
            </a:lvl5pPr>
            <a:lvl6pPr marL="4608576" indent="0">
              <a:buNone/>
              <a:defRPr sz="3200" b="1"/>
            </a:lvl6pPr>
            <a:lvl7pPr marL="5530291" indent="0">
              <a:buNone/>
              <a:defRPr sz="3200" b="1"/>
            </a:lvl7pPr>
            <a:lvl8pPr marL="6452006" indent="0">
              <a:buNone/>
              <a:defRPr sz="3200" b="1"/>
            </a:lvl8pPr>
            <a:lvl9pPr marL="7373722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KKJ 2019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4FA542-79F4-411B-8169-C000EE8BD4A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KKJ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95A917-BB37-473F-B40B-9BDB65E05D3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KKJ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52C3BF-5B4C-4B3F-B7E5-6A43DB0F33C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5"/>
            <a:ext cx="6016626" cy="17430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65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4"/>
            <a:ext cx="6016626" cy="7036594"/>
          </a:xfrm>
        </p:spPr>
        <p:txBody>
          <a:bodyPr/>
          <a:lstStyle>
            <a:lvl1pPr marL="0" indent="0">
              <a:buNone/>
              <a:defRPr sz="2800"/>
            </a:lvl1pPr>
            <a:lvl2pPr marL="921715" indent="0">
              <a:buNone/>
              <a:defRPr sz="2400"/>
            </a:lvl2pPr>
            <a:lvl3pPr marL="1843430" indent="0">
              <a:buNone/>
              <a:defRPr sz="2000"/>
            </a:lvl3pPr>
            <a:lvl4pPr marL="2765146" indent="0">
              <a:buNone/>
              <a:defRPr sz="1800"/>
            </a:lvl4pPr>
            <a:lvl5pPr marL="3686861" indent="0">
              <a:buNone/>
              <a:defRPr sz="1800"/>
            </a:lvl5pPr>
            <a:lvl6pPr marL="4608576" indent="0">
              <a:buNone/>
              <a:defRPr sz="1800"/>
            </a:lvl6pPr>
            <a:lvl7pPr marL="5530291" indent="0">
              <a:buNone/>
              <a:defRPr sz="1800"/>
            </a:lvl7pPr>
            <a:lvl8pPr marL="6452006" indent="0">
              <a:buNone/>
              <a:defRPr sz="1800"/>
            </a:lvl8pPr>
            <a:lvl9pPr marL="7373722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KKJ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A349E1-8A44-418C-8F23-069126A7F9F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6500"/>
            </a:lvl1pPr>
            <a:lvl2pPr marL="921715" indent="0">
              <a:buNone/>
              <a:defRPr sz="5600"/>
            </a:lvl2pPr>
            <a:lvl3pPr marL="1843430" indent="0">
              <a:buNone/>
              <a:defRPr sz="4800"/>
            </a:lvl3pPr>
            <a:lvl4pPr marL="2765146" indent="0">
              <a:buNone/>
              <a:defRPr sz="4000"/>
            </a:lvl4pPr>
            <a:lvl5pPr marL="3686861" indent="0">
              <a:buNone/>
              <a:defRPr sz="4000"/>
            </a:lvl5pPr>
            <a:lvl6pPr marL="4608576" indent="0">
              <a:buNone/>
              <a:defRPr sz="4000"/>
            </a:lvl6pPr>
            <a:lvl7pPr marL="5530291" indent="0">
              <a:buNone/>
              <a:defRPr sz="4000"/>
            </a:lvl7pPr>
            <a:lvl8pPr marL="6452006" indent="0">
              <a:buNone/>
              <a:defRPr sz="4000"/>
            </a:lvl8pPr>
            <a:lvl9pPr marL="7373722" indent="0">
              <a:buNone/>
              <a:defRPr sz="4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4"/>
          </a:xfrm>
        </p:spPr>
        <p:txBody>
          <a:bodyPr/>
          <a:lstStyle>
            <a:lvl1pPr marL="0" indent="0">
              <a:buNone/>
              <a:defRPr sz="2800"/>
            </a:lvl1pPr>
            <a:lvl2pPr marL="921715" indent="0">
              <a:buNone/>
              <a:defRPr sz="2400"/>
            </a:lvl2pPr>
            <a:lvl3pPr marL="1843430" indent="0">
              <a:buNone/>
              <a:defRPr sz="2000"/>
            </a:lvl3pPr>
            <a:lvl4pPr marL="2765146" indent="0">
              <a:buNone/>
              <a:defRPr sz="1800"/>
            </a:lvl4pPr>
            <a:lvl5pPr marL="3686861" indent="0">
              <a:buNone/>
              <a:defRPr sz="1800"/>
            </a:lvl5pPr>
            <a:lvl6pPr marL="4608576" indent="0">
              <a:buNone/>
              <a:defRPr sz="1800"/>
            </a:lvl6pPr>
            <a:lvl7pPr marL="5530291" indent="0">
              <a:buNone/>
              <a:defRPr sz="1800"/>
            </a:lvl7pPr>
            <a:lvl8pPr marL="6452006" indent="0">
              <a:buNone/>
              <a:defRPr sz="1800"/>
            </a:lvl8pPr>
            <a:lvl9pPr marL="7373722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KKJ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B54FC-8B83-4154-9871-3016C87BA62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8288000" cy="21717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CBD1CC"/>
              </a:gs>
            </a:gsLst>
            <a:lin ang="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4343" tIns="92172" rIns="184343" bIns="92172" rtlCol="0" anchor="ctr"/>
          <a:lstStyle/>
          <a:p>
            <a:pPr algn="ctr"/>
            <a:endParaRPr lang="en-CA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</p:spPr>
        <p:txBody>
          <a:bodyPr vert="horz" lIns="184343" tIns="92172" rIns="184343" bIns="92172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</p:spPr>
        <p:txBody>
          <a:bodyPr vert="horz" lIns="184343" tIns="92172" rIns="184343" bIns="9217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184343" tIns="92172" rIns="184343" bIns="92172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184343" tIns="92172" rIns="184343" bIns="92172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KKJ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184343" tIns="92172" rIns="184343" bIns="92172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AC06020-5960-44A0-AA47-0AF21E80C5D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  <p:sldLayoutId id="2147484086" r:id="rId12"/>
    <p:sldLayoutId id="2147484087" r:id="rId13"/>
    <p:sldLayoutId id="2147484171" r:id="rId14"/>
    <p:sldLayoutId id="2147484128" r:id="rId15"/>
    <p:sldLayoutId id="2147484129" r:id="rId16"/>
    <p:sldLayoutId id="2147484198" r:id="rId17"/>
  </p:sldLayoutIdLst>
  <p:transition/>
  <p:hf sldNum="0" hdr="0" dt="0"/>
  <p:txStyles>
    <p:titleStyle>
      <a:lvl1pPr algn="ctr" defTabSz="1843430" rtl="0" eaLnBrk="1" latinLnBrk="0" hangingPunct="1">
        <a:spcBef>
          <a:spcPct val="0"/>
        </a:spcBef>
        <a:buNone/>
        <a:defRPr sz="8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91286" indent="-691286" algn="l" defTabSz="1843430" rtl="0" eaLnBrk="1" latinLnBrk="0" hangingPunct="1">
        <a:spcBef>
          <a:spcPct val="20000"/>
        </a:spcBef>
        <a:buFont typeface="Arial" pitchFamily="34" charset="0"/>
        <a:buChar char="•"/>
        <a:defRPr sz="6500" kern="1200">
          <a:solidFill>
            <a:schemeClr val="tx1"/>
          </a:solidFill>
          <a:latin typeface="+mn-lt"/>
          <a:ea typeface="+mn-ea"/>
          <a:cs typeface="+mn-cs"/>
        </a:defRPr>
      </a:lvl1pPr>
      <a:lvl2pPr marL="1497787" indent="-576072" algn="l" defTabSz="1843430" rtl="0" eaLnBrk="1" latinLnBrk="0" hangingPunct="1">
        <a:spcBef>
          <a:spcPct val="20000"/>
        </a:spcBef>
        <a:buSzPct val="95000"/>
        <a:buFont typeface="Wingdings" pitchFamily="2" charset="2"/>
        <a:buChar char="§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304288" indent="-460858" algn="l" defTabSz="184343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26003" indent="-460858" algn="l" defTabSz="184343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47718" indent="-460858" algn="l" defTabSz="1843430" rtl="0" eaLnBrk="1" latinLnBrk="0" hangingPunct="1">
        <a:spcBef>
          <a:spcPct val="20000"/>
        </a:spcBef>
        <a:buFont typeface="Arial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69434" indent="-460858" algn="l" defTabSz="184343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91149" indent="-460858" algn="l" defTabSz="184343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912864" indent="-460858" algn="l" defTabSz="184343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834579" indent="-460858" algn="l" defTabSz="184343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4343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21715" algn="l" defTabSz="184343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43430" algn="l" defTabSz="184343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65146" algn="l" defTabSz="184343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86861" algn="l" defTabSz="184343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608576" algn="l" defTabSz="184343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530291" algn="l" defTabSz="184343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52006" algn="l" defTabSz="184343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73722" algn="l" defTabSz="184343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karmela@krleza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rd-alliance.org/repositories" TargetMode="Externa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akarmela@krleza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://www.spirit-statement.org/" TargetMode="External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http://apps.who.int/trialsearch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hyperlink" Target="http://www.consort-statement.org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27812300" TargetMode="External"/><Relationship Id="rId7" Type="http://schemas.openxmlformats.org/officeDocument/2006/relationships/hyperlink" Target="https://figshare.com/authors/Karmela_Krleza-Jeric/98936" TargetMode="External"/><Relationship Id="rId2" Type="http://schemas.openxmlformats.org/officeDocument/2006/relationships/hyperlink" Target="https://hrcak.srce.hr/13806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penmq.com.au/course/IMPACT001" TargetMode="External"/><Relationship Id="rId5" Type="http://schemas.openxmlformats.org/officeDocument/2006/relationships/hyperlink" Target="http://www.newfelpro.hr/default.aspx?id=1277" TargetMode="External"/><Relationship Id="rId4" Type="http://schemas.openxmlformats.org/officeDocument/2006/relationships/hyperlink" Target="http://www.medils.org/research/impact-observatory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2.jpeg"/><Relationship Id="rId5" Type="http://schemas.openxmlformats.org/officeDocument/2006/relationships/image" Target="../media/image51.gif"/><Relationship Id="rId4" Type="http://schemas.openxmlformats.org/officeDocument/2006/relationships/image" Target="../media/image50.gi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BFAF0-EB81-4FB4-B895-10092AD17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29924"/>
            <a:ext cx="15544800" cy="2612882"/>
          </a:xfrm>
        </p:spPr>
        <p:txBody>
          <a:bodyPr>
            <a:normAutofit/>
          </a:bodyPr>
          <a:lstStyle/>
          <a:p>
            <a:br>
              <a:rPr lang="en-US" sz="3600" dirty="0">
                <a:solidFill>
                  <a:prstClr val="black"/>
                </a:solidFill>
                <a:latin typeface="Adobe Caslon Pro" pitchFamily="18" charset="0"/>
                <a:ea typeface="+mn-ea"/>
                <a:cs typeface="+mn-cs"/>
              </a:rPr>
            </a:br>
            <a:r>
              <a:rPr lang="en-US" sz="40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Karmela Krleža-Jerić, MD. M.S</a:t>
            </a:r>
            <a:r>
              <a:rPr lang="en-US" sz="3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c</a:t>
            </a:r>
            <a:r>
              <a:rPr lang="en-US" sz="40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. D.S</a:t>
            </a:r>
            <a:r>
              <a:rPr lang="en-US" sz="3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c</a:t>
            </a:r>
            <a:r>
              <a:rPr lang="en-US" sz="40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.</a:t>
            </a:r>
            <a:br>
              <a:rPr lang="en-US" sz="40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</a:br>
            <a:r>
              <a:rPr lang="en-US" sz="4000" b="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Ottawa Group, IMPACT Observatory</a:t>
            </a:r>
            <a:br>
              <a:rPr lang="en-US" sz="4000" b="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</a:br>
            <a:r>
              <a:rPr lang="en-CA" sz="4000" b="0" cap="none" dirty="0">
                <a:solidFill>
                  <a:srgbClr val="2D2D2D"/>
                </a:solidFill>
                <a:latin typeface="+mn-lt"/>
                <a:ea typeface="ＭＳ Ｐゴシック" pitchFamily="34" charset="-128"/>
                <a:cs typeface="+mn-cs"/>
                <a:hlinkClick r:id="rId3"/>
              </a:rPr>
              <a:t>karmela@krleza.com</a:t>
            </a:r>
            <a:r>
              <a:rPr lang="en-CA" sz="4000" b="0" cap="none" dirty="0">
                <a:solidFill>
                  <a:srgbClr val="2D2D2D"/>
                </a:solidFill>
                <a:latin typeface="+mn-lt"/>
                <a:ea typeface="ＭＳ Ｐゴシック" pitchFamily="34" charset="-128"/>
                <a:cs typeface="+mn-cs"/>
              </a:rPr>
              <a:t> &amp; krlezajk@hotmail.com</a:t>
            </a:r>
            <a:endParaRPr lang="en-CA" sz="4000" b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D7B8F1-1A24-4B47-95F3-700C1718C2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626" y="1766298"/>
            <a:ext cx="15544800" cy="2250280"/>
          </a:xfrm>
        </p:spPr>
        <p:txBody>
          <a:bodyPr>
            <a:noAutofit/>
          </a:bodyPr>
          <a:lstStyle/>
          <a:p>
            <a:pPr algn="ctr"/>
            <a:r>
              <a:rPr lang="en-CA" sz="7200" b="1" cap="small" dirty="0">
                <a:solidFill>
                  <a:schemeClr val="tx1"/>
                </a:solidFill>
              </a:rPr>
              <a:t>Access to clinical trial data (part 2): </a:t>
            </a:r>
          </a:p>
          <a:p>
            <a:pPr algn="ctr"/>
            <a:r>
              <a:rPr lang="en-CA" b="1" dirty="0">
                <a:solidFill>
                  <a:schemeClr val="tx1"/>
                </a:solidFill>
              </a:rPr>
              <a:t>IMPACT Observatory and managing privacy risks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KKJ 2019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05035AE-F8B8-4092-9782-744EC2261DFB}"/>
              </a:ext>
            </a:extLst>
          </p:cNvPr>
          <p:cNvSpPr txBox="1">
            <a:spLocks/>
          </p:cNvSpPr>
          <p:nvPr/>
        </p:nvSpPr>
        <p:spPr>
          <a:xfrm>
            <a:off x="3381852" y="9442806"/>
            <a:ext cx="10287000" cy="706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217728" tIns="68580" rIns="137160" bIns="6858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CA" sz="2700" dirty="0"/>
              <a:t>Cochrane - GESI Webinar 2019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483B76-D5F8-4BF2-AC55-AB2AC311E9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119" y="7004175"/>
            <a:ext cx="1728788" cy="17002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90147F-3FC7-46F7-B596-5A6ACC0B5A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998" y="6755568"/>
            <a:ext cx="2042432" cy="22574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65429E-94E3-4EAE-AB0C-2E8F1436236F}"/>
              </a:ext>
            </a:extLst>
          </p:cNvPr>
          <p:cNvSpPr txBox="1"/>
          <p:nvPr/>
        </p:nvSpPr>
        <p:spPr>
          <a:xfrm>
            <a:off x="1237796" y="4979828"/>
            <a:ext cx="157934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4000" b="1" dirty="0"/>
              <a:t>Part 2.3. </a:t>
            </a:r>
          </a:p>
          <a:p>
            <a:r>
              <a:rPr lang="en-CA" sz="4000" b="1" dirty="0"/>
              <a:t>IMPACT Observatory cont.: Initiatives, Repositories, Conclusion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30334480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352" y="411959"/>
            <a:ext cx="16459200" cy="1714500"/>
          </a:xfrm>
        </p:spPr>
        <p:txBody>
          <a:bodyPr>
            <a:normAutofit/>
          </a:bodyPr>
          <a:lstStyle/>
          <a:p>
            <a:r>
              <a:rPr lang="en-CA" dirty="0"/>
              <a:t>Environmental scan of repositories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2"/>
            <a:ext cx="16459200" cy="7002779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CA" b="1" dirty="0"/>
              <a:t>Objective </a:t>
            </a:r>
          </a:p>
          <a:p>
            <a:r>
              <a:rPr lang="en-CA" dirty="0"/>
              <a:t>Identify and explore essential features and practices of repositories that </a:t>
            </a:r>
          </a:p>
          <a:p>
            <a:pPr lvl="2"/>
            <a:r>
              <a:rPr lang="en-CA" sz="5201" dirty="0"/>
              <a:t>accept clinical trial data including IPD</a:t>
            </a:r>
          </a:p>
          <a:p>
            <a:pPr lvl="2"/>
            <a:r>
              <a:rPr lang="en-CA" sz="5201" dirty="0"/>
              <a:t>facilitate their public disclosure</a:t>
            </a:r>
          </a:p>
          <a:p>
            <a:pPr marL="0" indent="0">
              <a:buNone/>
            </a:pPr>
            <a:r>
              <a:rPr lang="en-CA" b="1" dirty="0"/>
              <a:t>Use/ KT </a:t>
            </a:r>
          </a:p>
          <a:p>
            <a:r>
              <a:rPr lang="en-CA" dirty="0"/>
              <a:t>Inform </a:t>
            </a:r>
          </a:p>
          <a:p>
            <a:r>
              <a:rPr lang="en-CA" dirty="0"/>
              <a:t>Raise awareness</a:t>
            </a:r>
          </a:p>
          <a:p>
            <a:r>
              <a:rPr lang="en-CA" dirty="0"/>
              <a:t>Help plan the future</a:t>
            </a:r>
          </a:p>
          <a:p>
            <a:r>
              <a:rPr lang="en-CA" dirty="0"/>
              <a:t>Encourage collaboration btw repositories and other players</a:t>
            </a:r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r>
              <a:rPr lang="en-CA" dirty="0"/>
              <a:t>To </a:t>
            </a:r>
            <a:r>
              <a:rPr lang="en-CA" b="1" dirty="0"/>
              <a:t>achieve public disclosure of trial data</a:t>
            </a:r>
            <a:r>
              <a:rPr lang="en-CA" b="1" i="1" dirty="0"/>
              <a:t> </a:t>
            </a:r>
            <a:r>
              <a:rPr lang="en-CA" b="1" dirty="0"/>
              <a:t>and change of research paradigm	</a:t>
            </a:r>
          </a:p>
          <a:p>
            <a:endParaRPr lang="en-CA" dirty="0"/>
          </a:p>
          <a:p>
            <a:endParaRPr lang="en-CA" dirty="0"/>
          </a:p>
          <a:p>
            <a:pPr marL="0" indent="0">
              <a:buNone/>
            </a:pPr>
            <a:r>
              <a:rPr lang="en-CA" i="1" dirty="0"/>
              <a:t>		</a:t>
            </a:r>
            <a:r>
              <a:rPr lang="en-CA" dirty="0"/>
              <a:t>	     		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r>
              <a:rPr lang="en-US">
                <a:solidFill>
                  <a:srgbClr val="2D2D2D">
                    <a:tint val="75000"/>
                  </a:srgbClr>
                </a:solidFill>
              </a:rPr>
              <a:t>KKJ 2019</a:t>
            </a:r>
            <a:endParaRPr lang="en-US" dirty="0">
              <a:solidFill>
                <a:srgbClr val="2D2D2D">
                  <a:tint val="75000"/>
                </a:srgbClr>
              </a:solidFill>
            </a:endParaRPr>
          </a:p>
        </p:txBody>
      </p:sp>
      <p:pic>
        <p:nvPicPr>
          <p:cNvPr id="5" name="Picture 2" descr="\\NEVSERVER\Public\mama\powerpoint chicago\inde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07" y="7924225"/>
            <a:ext cx="5201027" cy="108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Nevena\Downloads\newfelpro-logotip_polozeni.jpg">
            <a:extLst>
              <a:ext uri="{FF2B5EF4-FFF2-40B4-BE49-F238E27FC236}">
                <a16:creationId xmlns:a16="http://schemas.microsoft.com/office/drawing/2014/main" id="{9EC890BC-939A-4A6B-8766-C41D280E7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284" y="8269789"/>
            <a:ext cx="3660944" cy="84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3BB06B19-014D-4D78-B72A-BEB3C7DCEA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897" y="7702868"/>
            <a:ext cx="1728788" cy="17002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842A8F-281B-4DFC-8A4B-82BA7F626B11}"/>
              </a:ext>
            </a:extLst>
          </p:cNvPr>
          <p:cNvSpPr txBox="1"/>
          <p:nvPr/>
        </p:nvSpPr>
        <p:spPr>
          <a:xfrm>
            <a:off x="12560756" y="7908758"/>
            <a:ext cx="4892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 fontAlgn="auto">
              <a:spcBef>
                <a:spcPts val="0"/>
              </a:spcBef>
              <a:spcAft>
                <a:spcPts val="0"/>
              </a:spcAft>
            </a:pPr>
            <a:r>
              <a:rPr lang="en-CA" i="1" dirty="0">
                <a:solidFill>
                  <a:srgbClr val="2D2D2D"/>
                </a:solidFill>
                <a:latin typeface="Calibri"/>
                <a:ea typeface="+mn-ea"/>
              </a:rPr>
              <a:t>2016-Collaboration/Participation</a:t>
            </a:r>
            <a:endParaRPr lang="en-CA" dirty="0">
              <a:solidFill>
                <a:srgbClr val="2D2D2D"/>
              </a:solidFill>
              <a:latin typeface="Calibri"/>
              <a:ea typeface="+mn-ea"/>
            </a:endParaRPr>
          </a:p>
        </p:txBody>
      </p:sp>
      <p:pic>
        <p:nvPicPr>
          <p:cNvPr id="9" name="image01.jpg">
            <a:extLst>
              <a:ext uri="{FF2B5EF4-FFF2-40B4-BE49-F238E27FC236}">
                <a16:creationId xmlns:a16="http://schemas.microsoft.com/office/drawing/2014/main" id="{941E682A-976E-4FCB-BF0A-3AEC1DC07A2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60757" y="8612915"/>
            <a:ext cx="2127444" cy="687311"/>
          </a:xfrm>
          <a:prstGeom prst="rect">
            <a:avLst/>
          </a:prstGeom>
          <a:ln/>
        </p:spPr>
      </p:pic>
      <p:pic>
        <p:nvPicPr>
          <p:cNvPr id="10" name="image03.png">
            <a:extLst>
              <a:ext uri="{FF2B5EF4-FFF2-40B4-BE49-F238E27FC236}">
                <a16:creationId xmlns:a16="http://schemas.microsoft.com/office/drawing/2014/main" id="{80DDB4A9-C620-4195-ADA6-98266B4F60B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07166" y="8220382"/>
            <a:ext cx="1448420" cy="1280291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4436687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691678065"/>
              </p:ext>
            </p:extLst>
          </p:nvPr>
        </p:nvGraphicFramePr>
        <p:xfrm>
          <a:off x="381852" y="906450"/>
          <a:ext cx="16991747" cy="6783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1959"/>
            <a:ext cx="17373600" cy="1714500"/>
          </a:xfrm>
        </p:spPr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162675" y="9534529"/>
            <a:ext cx="5791200" cy="547688"/>
          </a:xfrm>
        </p:spPr>
        <p:txBody>
          <a:bodyPr/>
          <a:lstStyle/>
          <a:p>
            <a:pPr defTabSz="137166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kern="0">
                <a:solidFill>
                  <a:sysClr val="windowText" lastClr="000000"/>
                </a:solidFill>
              </a:rPr>
              <a:t>KKJ 2019</a:t>
            </a:r>
          </a:p>
        </p:txBody>
      </p:sp>
      <p:sp>
        <p:nvSpPr>
          <p:cNvPr id="5" name="Down Arrow 4"/>
          <p:cNvSpPr/>
          <p:nvPr/>
        </p:nvSpPr>
        <p:spPr>
          <a:xfrm>
            <a:off x="1730488" y="5504512"/>
            <a:ext cx="696036" cy="781040"/>
          </a:xfrm>
          <a:prstGeom prst="downArrow">
            <a:avLst/>
          </a:prstGeom>
        </p:spPr>
        <p:style>
          <a:lnRef idx="1">
            <a:schemeClr val="accent4"/>
          </a:lnRef>
          <a:fillRef idx="1002">
            <a:schemeClr val="lt1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69" fontAlgn="auto">
              <a:spcBef>
                <a:spcPts val="0"/>
              </a:spcBef>
              <a:spcAft>
                <a:spcPts val="0"/>
              </a:spcAft>
            </a:pPr>
            <a:endParaRPr lang="en-U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4763939" y="5504509"/>
            <a:ext cx="696036" cy="1752329"/>
          </a:xfrm>
          <a:prstGeom prst="downArrow">
            <a:avLst/>
          </a:prstGeom>
        </p:spPr>
        <p:style>
          <a:lnRef idx="1">
            <a:schemeClr val="accent4"/>
          </a:lnRef>
          <a:fillRef idx="1002">
            <a:schemeClr val="lt2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69" fontAlgn="auto">
              <a:spcBef>
                <a:spcPts val="0"/>
              </a:spcBef>
              <a:spcAft>
                <a:spcPts val="0"/>
              </a:spcAft>
            </a:pPr>
            <a:endParaRPr lang="en-U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7966016" y="5504509"/>
            <a:ext cx="696036" cy="781040"/>
          </a:xfrm>
          <a:prstGeom prst="downArrow">
            <a:avLst/>
          </a:prstGeom>
        </p:spPr>
        <p:style>
          <a:lnRef idx="1">
            <a:schemeClr val="accent4"/>
          </a:lnRef>
          <a:fillRef idx="1002">
            <a:schemeClr val="lt2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69" fontAlgn="auto">
              <a:spcBef>
                <a:spcPts val="0"/>
              </a:spcBef>
              <a:spcAft>
                <a:spcPts val="0"/>
              </a:spcAft>
            </a:pPr>
            <a:endParaRPr lang="en-U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2903" y="6385681"/>
            <a:ext cx="3326642" cy="2631490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marL="0" lvl="1" defTabSz="1371669" fontAlgn="auto">
              <a:spcBef>
                <a:spcPts val="0"/>
              </a:spcBef>
              <a:spcAft>
                <a:spcPts val="0"/>
              </a:spcAft>
            </a:pPr>
            <a:r>
              <a:rPr lang="en-CA" sz="2400" b="1" kern="0" dirty="0">
                <a:solidFill>
                  <a:sysClr val="windowText" lastClr="000000"/>
                </a:solidFill>
              </a:rPr>
              <a:t>Repositories</a:t>
            </a:r>
            <a:r>
              <a:rPr lang="en-CA" sz="2400" kern="0" dirty="0">
                <a:solidFill>
                  <a:sysClr val="windowText" lastClr="000000"/>
                </a:solidFill>
              </a:rPr>
              <a:t> in public domain that harvest clinical trial raw data with a goal of enabling sharing and public disclosure</a:t>
            </a:r>
          </a:p>
          <a:p>
            <a:pPr defTabSz="1371669" fontAlgn="auto">
              <a:spcBef>
                <a:spcPts val="0"/>
              </a:spcBef>
              <a:spcAft>
                <a:spcPts val="0"/>
              </a:spcAft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38257" y="7241168"/>
            <a:ext cx="4990497" cy="1985159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defTabSz="1371669" fontAlgn="auto">
              <a:spcBef>
                <a:spcPts val="0"/>
              </a:spcBef>
              <a:spcAft>
                <a:spcPts val="0"/>
              </a:spcAft>
            </a:pPr>
            <a:r>
              <a:rPr lang="en-CA" sz="2400" kern="0" dirty="0">
                <a:solidFill>
                  <a:sysClr val="windowText" lastClr="000000"/>
                </a:solidFill>
              </a:rPr>
              <a:t>Internet</a:t>
            </a:r>
          </a:p>
          <a:p>
            <a:pPr defTabSz="1371669" fontAlgn="auto">
              <a:spcBef>
                <a:spcPts val="0"/>
              </a:spcBef>
              <a:spcAft>
                <a:spcPts val="0"/>
              </a:spcAft>
            </a:pPr>
            <a:r>
              <a:rPr lang="en-CA" sz="2400" kern="0" dirty="0">
                <a:solidFill>
                  <a:sysClr val="windowText" lastClr="000000"/>
                </a:solidFill>
              </a:rPr>
              <a:t>Registries of repositories</a:t>
            </a:r>
          </a:p>
          <a:p>
            <a:pPr defTabSz="1371669" fontAlgn="auto">
              <a:spcBef>
                <a:spcPts val="0"/>
              </a:spcBef>
              <a:spcAft>
                <a:spcPts val="0"/>
              </a:spcAft>
            </a:pPr>
            <a:r>
              <a:rPr lang="en-CA" sz="2400" kern="0" dirty="0">
                <a:solidFill>
                  <a:sysClr val="windowText" lastClr="000000"/>
                </a:solidFill>
              </a:rPr>
              <a:t>Re3data </a:t>
            </a:r>
          </a:p>
          <a:p>
            <a:pPr defTabSz="1371669" fontAlgn="auto">
              <a:spcBef>
                <a:spcPts val="0"/>
              </a:spcBef>
              <a:spcAft>
                <a:spcPts val="0"/>
              </a:spcAft>
            </a:pPr>
            <a:r>
              <a:rPr lang="en-CA" sz="2400" kern="0" dirty="0">
                <a:solidFill>
                  <a:sysClr val="windowText" lastClr="000000"/>
                </a:solidFill>
              </a:rPr>
              <a:t>Literature</a:t>
            </a:r>
          </a:p>
          <a:p>
            <a:pPr defTabSz="1371669" fontAlgn="auto">
              <a:spcBef>
                <a:spcPts val="0"/>
              </a:spcBef>
              <a:spcAft>
                <a:spcPts val="0"/>
              </a:spcAft>
            </a:pPr>
            <a:r>
              <a:rPr lang="en-CA" sz="2400" kern="0" dirty="0">
                <a:solidFill>
                  <a:sysClr val="windowText" lastClr="000000"/>
                </a:solidFill>
              </a:rPr>
              <a:t>other sources</a:t>
            </a:r>
            <a:endParaRPr lang="en-US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72169" y="6365432"/>
            <a:ext cx="3447591" cy="3093154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marL="0" lvl="1" defTabSz="1371669" fontAlgn="auto">
              <a:spcBef>
                <a:spcPts val="0"/>
              </a:spcBef>
              <a:spcAft>
                <a:spcPts val="0"/>
              </a:spcAft>
            </a:pPr>
            <a:r>
              <a:rPr lang="en-CA" sz="2400" b="1" kern="0" dirty="0">
                <a:solidFill>
                  <a:sysClr val="windowText" lastClr="000000"/>
                </a:solidFill>
              </a:rPr>
              <a:t>Define features-</a:t>
            </a:r>
          </a:p>
          <a:p>
            <a:pPr marL="0" lvl="1" defTabSz="1371669" fontAlgn="auto">
              <a:spcBef>
                <a:spcPts val="0"/>
              </a:spcBef>
              <a:spcAft>
                <a:spcPts val="0"/>
              </a:spcAft>
            </a:pPr>
            <a:r>
              <a:rPr lang="en-CA" sz="2400" kern="0" dirty="0">
                <a:solidFill>
                  <a:sysClr val="windowText" lastClr="000000"/>
                </a:solidFill>
              </a:rPr>
              <a:t>develop headings in Excel</a:t>
            </a:r>
          </a:p>
          <a:p>
            <a:pPr marL="0" lvl="1" defTabSz="1371669" fontAlgn="auto">
              <a:spcBef>
                <a:spcPts val="0"/>
              </a:spcBef>
              <a:spcAft>
                <a:spcPts val="0"/>
              </a:spcAft>
            </a:pPr>
            <a:r>
              <a:rPr lang="en-CA" sz="2400" b="1" kern="0" dirty="0">
                <a:solidFill>
                  <a:sysClr val="windowText" lastClr="000000"/>
                </a:solidFill>
              </a:rPr>
              <a:t>Extract data </a:t>
            </a:r>
            <a:r>
              <a:rPr lang="en-CA" sz="2400" kern="0" dirty="0">
                <a:solidFill>
                  <a:sysClr val="windowText" lastClr="000000"/>
                </a:solidFill>
              </a:rPr>
              <a:t>from Internet/ re3data/ repository websites/ literature/</a:t>
            </a:r>
            <a:r>
              <a:rPr lang="en-US" sz="2400" kern="0" dirty="0">
                <a:solidFill>
                  <a:sysClr val="windowText" lastClr="000000"/>
                </a:solidFill>
              </a:rPr>
              <a:t> repository </a:t>
            </a:r>
            <a:r>
              <a:rPr lang="en-CA" sz="2400" kern="0" dirty="0">
                <a:solidFill>
                  <a:sysClr val="windowText" lastClr="000000"/>
                </a:solidFill>
              </a:rPr>
              <a:t>managers</a:t>
            </a:r>
          </a:p>
        </p:txBody>
      </p:sp>
      <p:sp>
        <p:nvSpPr>
          <p:cNvPr id="12" name="Down Arrow 11"/>
          <p:cNvSpPr/>
          <p:nvPr/>
        </p:nvSpPr>
        <p:spPr>
          <a:xfrm>
            <a:off x="11573259" y="5426123"/>
            <a:ext cx="696036" cy="781040"/>
          </a:xfrm>
          <a:prstGeom prst="downArrow">
            <a:avLst/>
          </a:prstGeom>
        </p:spPr>
        <p:style>
          <a:lnRef idx="1">
            <a:schemeClr val="accent4"/>
          </a:lnRef>
          <a:fillRef idx="1002">
            <a:schemeClr val="lt1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69" fontAlgn="auto">
              <a:spcBef>
                <a:spcPts val="0"/>
              </a:spcBef>
              <a:spcAft>
                <a:spcPts val="0"/>
              </a:spcAft>
            </a:pPr>
            <a:endParaRPr lang="en-U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294311" y="6467127"/>
            <a:ext cx="18614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69" fontAlgn="auto">
              <a:spcBef>
                <a:spcPts val="0"/>
              </a:spcBef>
              <a:spcAft>
                <a:spcPts val="0"/>
              </a:spcAft>
            </a:pPr>
            <a:r>
              <a:rPr lang="en-CA" sz="2400" kern="0" dirty="0">
                <a:solidFill>
                  <a:sysClr val="windowText" lastClr="000000"/>
                </a:solidFill>
              </a:rPr>
              <a:t>Coding</a:t>
            </a:r>
          </a:p>
          <a:p>
            <a:pPr defTabSz="1371669" fontAlgn="auto">
              <a:spcBef>
                <a:spcPts val="0"/>
              </a:spcBef>
              <a:spcAft>
                <a:spcPts val="0"/>
              </a:spcAft>
            </a:pPr>
            <a:r>
              <a:rPr lang="en-CA" sz="2400" kern="0" dirty="0">
                <a:solidFill>
                  <a:sysClr val="windowText" lastClr="000000"/>
                </a:solidFill>
              </a:rPr>
              <a:t>Analysis</a:t>
            </a:r>
          </a:p>
          <a:p>
            <a:pPr defTabSz="1371669" fontAlgn="auto">
              <a:spcBef>
                <a:spcPts val="0"/>
              </a:spcBef>
              <a:spcAft>
                <a:spcPts val="0"/>
              </a:spcAft>
            </a:pPr>
            <a:r>
              <a:rPr lang="en-CA" sz="2400" kern="0" dirty="0">
                <a:solidFill>
                  <a:sysClr val="windowText" lastClr="000000"/>
                </a:solidFill>
              </a:rPr>
              <a:t>Assessment</a:t>
            </a:r>
          </a:p>
          <a:p>
            <a:pPr defTabSz="1371669" fontAlgn="auto">
              <a:spcBef>
                <a:spcPts val="0"/>
              </a:spcBef>
              <a:spcAft>
                <a:spcPts val="0"/>
              </a:spcAft>
            </a:pPr>
            <a:r>
              <a:rPr lang="en-CA" sz="2400" kern="0" dirty="0">
                <a:solidFill>
                  <a:sysClr val="windowText" lastClr="000000"/>
                </a:solidFill>
              </a:rPr>
              <a:t>Trends</a:t>
            </a:r>
          </a:p>
        </p:txBody>
      </p:sp>
      <p:sp>
        <p:nvSpPr>
          <p:cNvPr id="13" name="Down Arrow 5">
            <a:extLst>
              <a:ext uri="{FF2B5EF4-FFF2-40B4-BE49-F238E27FC236}">
                <a16:creationId xmlns:a16="http://schemas.microsoft.com/office/drawing/2014/main" id="{CE375DFA-6C46-48C1-8196-705C9D170BB0}"/>
              </a:ext>
            </a:extLst>
          </p:cNvPr>
          <p:cNvSpPr/>
          <p:nvPr/>
        </p:nvSpPr>
        <p:spPr>
          <a:xfrm>
            <a:off x="14563695" y="5455443"/>
            <a:ext cx="696036" cy="1752329"/>
          </a:xfrm>
          <a:prstGeom prst="downArrow">
            <a:avLst/>
          </a:prstGeom>
        </p:spPr>
        <p:style>
          <a:lnRef idx="1">
            <a:schemeClr val="accent4"/>
          </a:lnRef>
          <a:fillRef idx="1002">
            <a:schemeClr val="lt2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69" fontAlgn="auto">
              <a:spcBef>
                <a:spcPts val="0"/>
              </a:spcBef>
              <a:spcAft>
                <a:spcPts val="0"/>
              </a:spcAft>
            </a:pPr>
            <a:endParaRPr lang="en-U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E2EEF2-5EBB-495B-823F-4BA4C4CF332F}"/>
              </a:ext>
            </a:extLst>
          </p:cNvPr>
          <p:cNvSpPr txBox="1"/>
          <p:nvPr/>
        </p:nvSpPr>
        <p:spPr>
          <a:xfrm>
            <a:off x="13538013" y="7192102"/>
            <a:ext cx="4990497" cy="1615827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defTabSz="1371669" fontAlgn="auto">
              <a:spcBef>
                <a:spcPts val="0"/>
              </a:spcBef>
              <a:spcAft>
                <a:spcPts val="0"/>
              </a:spcAft>
            </a:pPr>
            <a:r>
              <a:rPr lang="en-CA" sz="2400" kern="0" dirty="0">
                <a:solidFill>
                  <a:sysClr val="windowText" lastClr="000000"/>
                </a:solidFill>
              </a:rPr>
              <a:t>Presentations</a:t>
            </a:r>
          </a:p>
          <a:p>
            <a:pPr defTabSz="1371669" fontAlgn="auto">
              <a:spcBef>
                <a:spcPts val="0"/>
              </a:spcBef>
              <a:spcAft>
                <a:spcPts val="0"/>
              </a:spcAft>
            </a:pPr>
            <a:r>
              <a:rPr lang="en-CA" sz="2400" kern="0" dirty="0">
                <a:solidFill>
                  <a:sysClr val="windowText" lastClr="000000"/>
                </a:solidFill>
              </a:rPr>
              <a:t>Conferences</a:t>
            </a:r>
          </a:p>
          <a:p>
            <a:pPr defTabSz="1371669" fontAlgn="auto">
              <a:spcBef>
                <a:spcPts val="0"/>
              </a:spcBef>
              <a:spcAft>
                <a:spcPts val="0"/>
              </a:spcAft>
            </a:pPr>
            <a:r>
              <a:rPr lang="en-CA" sz="2400" kern="0" dirty="0">
                <a:solidFill>
                  <a:sysClr val="windowText" lastClr="000000"/>
                </a:solidFill>
              </a:rPr>
              <a:t>Internet - websites</a:t>
            </a:r>
          </a:p>
          <a:p>
            <a:pPr defTabSz="1371669" fontAlgn="auto">
              <a:spcBef>
                <a:spcPts val="0"/>
              </a:spcBef>
              <a:spcAft>
                <a:spcPts val="0"/>
              </a:spcAft>
            </a:pPr>
            <a:r>
              <a:rPr lang="en-CA" sz="2400" kern="0" dirty="0">
                <a:solidFill>
                  <a:sysClr val="windowText" lastClr="000000"/>
                </a:solidFill>
              </a:rPr>
              <a:t>Publications</a:t>
            </a:r>
            <a:endParaRPr lang="en-US" sz="24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5064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8CE1787-1A89-4E8F-8D90-A68201C6A0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dgm id="{78CE1787-1A89-4E8F-8D90-A68201C6A0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BDAD04E-66E0-47DA-9910-23540A8311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>
                                            <p:graphicEl>
                                              <a:dgm id="{3BDAD04E-66E0-47DA-9910-23540A8311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38DF4CE-698F-4383-A0A5-5A671CAD05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>
                                            <p:graphicEl>
                                              <a:dgm id="{538DF4CE-698F-4383-A0A5-5A671CAD05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4C4889A-A363-4EC0-A810-E63A452236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">
                                            <p:graphicEl>
                                              <a:dgm id="{44C4889A-A363-4EC0-A810-E63A452236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D260957-EE91-48EE-AD3D-8EC8F16F4E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8">
                                            <p:graphicEl>
                                              <a:dgm id="{AD260957-EE91-48EE-AD3D-8EC8F16F4E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  <p:bldP spid="5" grpId="0" uiExpand="1" animBg="1"/>
      <p:bldP spid="6" grpId="0" uiExpand="1" animBg="1"/>
      <p:bldP spid="7" grpId="0" animBg="1"/>
      <p:bldP spid="9" grpId="0" uiExpand="1"/>
      <p:bldP spid="10" grpId="0" uiExpand="1"/>
      <p:bldP spid="11" grpId="0" uiExpand="1" build="p"/>
      <p:bldP spid="12" grpId="0" animBg="1"/>
      <p:bldP spid="4" grpId="0"/>
      <p:bldP spid="13" grpId="0" uiExpand="1" animBg="1"/>
      <p:bldP spid="14" grpId="0" uiExpan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Research Data Repositories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D2D2D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KKJ 2019</a:t>
            </a:r>
          </a:p>
        </p:txBody>
      </p:sp>
      <p:sp>
        <p:nvSpPr>
          <p:cNvPr id="4" name="Freeform 3"/>
          <p:cNvSpPr/>
          <p:nvPr/>
        </p:nvSpPr>
        <p:spPr>
          <a:xfrm>
            <a:off x="7218140" y="5545702"/>
            <a:ext cx="3889829" cy="3805268"/>
          </a:xfrm>
          <a:custGeom>
            <a:avLst/>
            <a:gdLst>
              <a:gd name="connsiteX0" fmla="*/ 0 w 2211142"/>
              <a:gd name="connsiteY0" fmla="*/ 1105571 h 2211142"/>
              <a:gd name="connsiteX1" fmla="*/ 1105571 w 2211142"/>
              <a:gd name="connsiteY1" fmla="*/ 0 h 2211142"/>
              <a:gd name="connsiteX2" fmla="*/ 2211142 w 2211142"/>
              <a:gd name="connsiteY2" fmla="*/ 1105571 h 2211142"/>
              <a:gd name="connsiteX3" fmla="*/ 1105571 w 2211142"/>
              <a:gd name="connsiteY3" fmla="*/ 2211142 h 2211142"/>
              <a:gd name="connsiteX4" fmla="*/ 0 w 2211142"/>
              <a:gd name="connsiteY4" fmla="*/ 1105571 h 2211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1142" h="2211142">
                <a:moveTo>
                  <a:pt x="0" y="1105571"/>
                </a:moveTo>
                <a:cubicBezTo>
                  <a:pt x="0" y="494981"/>
                  <a:pt x="494981" y="0"/>
                  <a:pt x="1105571" y="0"/>
                </a:cubicBezTo>
                <a:cubicBezTo>
                  <a:pt x="1716161" y="0"/>
                  <a:pt x="2211142" y="494981"/>
                  <a:pt x="2211142" y="1105571"/>
                </a:cubicBezTo>
                <a:cubicBezTo>
                  <a:pt x="2211142" y="1716161"/>
                  <a:pt x="1716161" y="2211142"/>
                  <a:pt x="1105571" y="2211142"/>
                </a:cubicBezTo>
                <a:cubicBezTo>
                  <a:pt x="494981" y="2211142"/>
                  <a:pt x="0" y="1716161"/>
                  <a:pt x="0" y="1105571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shade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shade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1914" tIns="501914" rIns="501914" bIns="501914" numCol="1" spcCol="1905" anchor="ctr" anchorCtr="0">
            <a:noAutofit/>
          </a:bodyPr>
          <a:lstStyle/>
          <a:p>
            <a:pPr marL="0" marR="0" lvl="0" indent="0" algn="ctr" defTabSz="113353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necessary to achieve the full transparency of research</a:t>
            </a:r>
          </a:p>
          <a:p>
            <a:pPr marL="0" marR="0" lvl="0" indent="0" algn="ctr" defTabSz="113353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open data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Left Arrow 4"/>
          <p:cNvSpPr/>
          <p:nvPr/>
        </p:nvSpPr>
        <p:spPr>
          <a:xfrm rot="11700000">
            <a:off x="5196362" y="6224174"/>
            <a:ext cx="1930284" cy="724199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shade val="9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shade val="9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shade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Freeform 5"/>
          <p:cNvSpPr/>
          <p:nvPr/>
        </p:nvSpPr>
        <p:spPr>
          <a:xfrm>
            <a:off x="3466025" y="5184464"/>
            <a:ext cx="2628902" cy="2057402"/>
          </a:xfrm>
          <a:custGeom>
            <a:avLst/>
            <a:gdLst>
              <a:gd name="connsiteX0" fmla="*/ 0 w 2100585"/>
              <a:gd name="connsiteY0" fmla="*/ 168047 h 1680468"/>
              <a:gd name="connsiteX1" fmla="*/ 168047 w 2100585"/>
              <a:gd name="connsiteY1" fmla="*/ 0 h 1680468"/>
              <a:gd name="connsiteX2" fmla="*/ 1932538 w 2100585"/>
              <a:gd name="connsiteY2" fmla="*/ 0 h 1680468"/>
              <a:gd name="connsiteX3" fmla="*/ 2100585 w 2100585"/>
              <a:gd name="connsiteY3" fmla="*/ 168047 h 1680468"/>
              <a:gd name="connsiteX4" fmla="*/ 2100585 w 2100585"/>
              <a:gd name="connsiteY4" fmla="*/ 1512421 h 1680468"/>
              <a:gd name="connsiteX5" fmla="*/ 1932538 w 2100585"/>
              <a:gd name="connsiteY5" fmla="*/ 1680468 h 1680468"/>
              <a:gd name="connsiteX6" fmla="*/ 168047 w 2100585"/>
              <a:gd name="connsiteY6" fmla="*/ 1680468 h 1680468"/>
              <a:gd name="connsiteX7" fmla="*/ 0 w 2100585"/>
              <a:gd name="connsiteY7" fmla="*/ 1512421 h 1680468"/>
              <a:gd name="connsiteX8" fmla="*/ 0 w 2100585"/>
              <a:gd name="connsiteY8" fmla="*/ 168047 h 1680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0585" h="1680468">
                <a:moveTo>
                  <a:pt x="0" y="168047"/>
                </a:moveTo>
                <a:cubicBezTo>
                  <a:pt x="0" y="75237"/>
                  <a:pt x="75237" y="0"/>
                  <a:pt x="168047" y="0"/>
                </a:cubicBezTo>
                <a:lnTo>
                  <a:pt x="1932538" y="0"/>
                </a:lnTo>
                <a:cubicBezTo>
                  <a:pt x="2025348" y="0"/>
                  <a:pt x="2100585" y="75237"/>
                  <a:pt x="2100585" y="168047"/>
                </a:cubicBezTo>
                <a:lnTo>
                  <a:pt x="2100585" y="1512421"/>
                </a:lnTo>
                <a:cubicBezTo>
                  <a:pt x="2100585" y="1605231"/>
                  <a:pt x="2025348" y="1680468"/>
                  <a:pt x="1932538" y="1680468"/>
                </a:cubicBezTo>
                <a:lnTo>
                  <a:pt x="168047" y="1680468"/>
                </a:lnTo>
                <a:cubicBezTo>
                  <a:pt x="75237" y="1680468"/>
                  <a:pt x="0" y="1605231"/>
                  <a:pt x="0" y="1512421"/>
                </a:cubicBezTo>
                <a:lnTo>
                  <a:pt x="0" y="16804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shade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984" tIns="170984" rIns="170984" bIns="170984" numCol="1" spcCol="1905" anchor="ctr" anchorCtr="0">
            <a:noAutofit/>
          </a:bodyPr>
          <a:lstStyle/>
          <a:p>
            <a:pPr marL="0" marR="0" lvl="0" indent="0" algn="ctr" defTabSz="226706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store and maintain data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Left Arrow 6"/>
          <p:cNvSpPr/>
          <p:nvPr/>
        </p:nvSpPr>
        <p:spPr>
          <a:xfrm rot="14700000">
            <a:off x="6882262" y="4279681"/>
            <a:ext cx="1976303" cy="774782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shade val="90000"/>
              <a:hueOff val="0"/>
              <a:satOff val="-29766"/>
              <a:lumOff val="22624"/>
              <a:alphaOff val="0"/>
            </a:schemeClr>
          </a:lnRef>
          <a:fillRef idx="1">
            <a:schemeClr val="accent1">
              <a:shade val="90000"/>
              <a:hueOff val="0"/>
              <a:satOff val="-29766"/>
              <a:lumOff val="22624"/>
              <a:alphaOff val="0"/>
            </a:schemeClr>
          </a:fillRef>
          <a:effectRef idx="0">
            <a:schemeClr val="accent1">
              <a:shade val="90000"/>
              <a:hueOff val="0"/>
              <a:satOff val="-29766"/>
              <a:lumOff val="22624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Freeform 7"/>
          <p:cNvSpPr/>
          <p:nvPr/>
        </p:nvSpPr>
        <p:spPr>
          <a:xfrm>
            <a:off x="5945339" y="2503310"/>
            <a:ext cx="2692763" cy="2108837"/>
          </a:xfrm>
          <a:custGeom>
            <a:avLst/>
            <a:gdLst>
              <a:gd name="connsiteX0" fmla="*/ 0 w 2100585"/>
              <a:gd name="connsiteY0" fmla="*/ 168047 h 1680468"/>
              <a:gd name="connsiteX1" fmla="*/ 168047 w 2100585"/>
              <a:gd name="connsiteY1" fmla="*/ 0 h 1680468"/>
              <a:gd name="connsiteX2" fmla="*/ 1932538 w 2100585"/>
              <a:gd name="connsiteY2" fmla="*/ 0 h 1680468"/>
              <a:gd name="connsiteX3" fmla="*/ 2100585 w 2100585"/>
              <a:gd name="connsiteY3" fmla="*/ 168047 h 1680468"/>
              <a:gd name="connsiteX4" fmla="*/ 2100585 w 2100585"/>
              <a:gd name="connsiteY4" fmla="*/ 1512421 h 1680468"/>
              <a:gd name="connsiteX5" fmla="*/ 1932538 w 2100585"/>
              <a:gd name="connsiteY5" fmla="*/ 1680468 h 1680468"/>
              <a:gd name="connsiteX6" fmla="*/ 168047 w 2100585"/>
              <a:gd name="connsiteY6" fmla="*/ 1680468 h 1680468"/>
              <a:gd name="connsiteX7" fmla="*/ 0 w 2100585"/>
              <a:gd name="connsiteY7" fmla="*/ 1512421 h 1680468"/>
              <a:gd name="connsiteX8" fmla="*/ 0 w 2100585"/>
              <a:gd name="connsiteY8" fmla="*/ 168047 h 1680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0585" h="1680468">
                <a:moveTo>
                  <a:pt x="0" y="168047"/>
                </a:moveTo>
                <a:cubicBezTo>
                  <a:pt x="0" y="75237"/>
                  <a:pt x="75237" y="0"/>
                  <a:pt x="168047" y="0"/>
                </a:cubicBezTo>
                <a:lnTo>
                  <a:pt x="1932538" y="0"/>
                </a:lnTo>
                <a:cubicBezTo>
                  <a:pt x="2025348" y="0"/>
                  <a:pt x="2100585" y="75237"/>
                  <a:pt x="2100585" y="168047"/>
                </a:cubicBezTo>
                <a:lnTo>
                  <a:pt x="2100585" y="1512421"/>
                </a:lnTo>
                <a:cubicBezTo>
                  <a:pt x="2100585" y="1605231"/>
                  <a:pt x="2025348" y="1680468"/>
                  <a:pt x="1932538" y="1680468"/>
                </a:cubicBezTo>
                <a:lnTo>
                  <a:pt x="168047" y="1680468"/>
                </a:lnTo>
                <a:cubicBezTo>
                  <a:pt x="75237" y="1680468"/>
                  <a:pt x="0" y="1605231"/>
                  <a:pt x="0" y="1512421"/>
                </a:cubicBezTo>
                <a:lnTo>
                  <a:pt x="0" y="16804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shade val="50000"/>
              <a:hueOff val="0"/>
              <a:satOff val="-29416"/>
              <a:lumOff val="25668"/>
              <a:alphaOff val="0"/>
            </a:schemeClr>
          </a:fillRef>
          <a:effectRef idx="0">
            <a:schemeClr val="accent1">
              <a:shade val="50000"/>
              <a:hueOff val="0"/>
              <a:satOff val="-29416"/>
              <a:lumOff val="2566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984" tIns="170984" rIns="170984" bIns="170984" numCol="1" spcCol="1905" anchor="ctr" anchorCtr="0">
            <a:noAutofit/>
          </a:bodyPr>
          <a:lstStyle/>
          <a:p>
            <a:pPr marL="0" marR="0" lvl="0" indent="0" algn="ctr" defTabSz="226706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provide access to data</a:t>
            </a:r>
          </a:p>
        </p:txBody>
      </p:sp>
      <p:sp>
        <p:nvSpPr>
          <p:cNvPr id="9" name="Left Arrow 8"/>
          <p:cNvSpPr/>
          <p:nvPr/>
        </p:nvSpPr>
        <p:spPr>
          <a:xfrm rot="17700000">
            <a:off x="9698861" y="4297490"/>
            <a:ext cx="2077430" cy="814427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shade val="90000"/>
              <a:hueOff val="0"/>
              <a:satOff val="-59533"/>
              <a:lumOff val="45248"/>
              <a:alphaOff val="0"/>
            </a:schemeClr>
          </a:lnRef>
          <a:fillRef idx="1">
            <a:schemeClr val="accent1">
              <a:shade val="90000"/>
              <a:hueOff val="0"/>
              <a:satOff val="-59533"/>
              <a:lumOff val="45248"/>
              <a:alphaOff val="0"/>
            </a:schemeClr>
          </a:fillRef>
          <a:effectRef idx="0">
            <a:schemeClr val="accent1">
              <a:shade val="90000"/>
              <a:hueOff val="0"/>
              <a:satOff val="-59533"/>
              <a:lumOff val="45248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9818354" y="2503309"/>
            <a:ext cx="2884109" cy="2108837"/>
          </a:xfrm>
          <a:custGeom>
            <a:avLst/>
            <a:gdLst>
              <a:gd name="connsiteX0" fmla="*/ 0 w 2100585"/>
              <a:gd name="connsiteY0" fmla="*/ 168047 h 1680468"/>
              <a:gd name="connsiteX1" fmla="*/ 168047 w 2100585"/>
              <a:gd name="connsiteY1" fmla="*/ 0 h 1680468"/>
              <a:gd name="connsiteX2" fmla="*/ 1932538 w 2100585"/>
              <a:gd name="connsiteY2" fmla="*/ 0 h 1680468"/>
              <a:gd name="connsiteX3" fmla="*/ 2100585 w 2100585"/>
              <a:gd name="connsiteY3" fmla="*/ 168047 h 1680468"/>
              <a:gd name="connsiteX4" fmla="*/ 2100585 w 2100585"/>
              <a:gd name="connsiteY4" fmla="*/ 1512421 h 1680468"/>
              <a:gd name="connsiteX5" fmla="*/ 1932538 w 2100585"/>
              <a:gd name="connsiteY5" fmla="*/ 1680468 h 1680468"/>
              <a:gd name="connsiteX6" fmla="*/ 168047 w 2100585"/>
              <a:gd name="connsiteY6" fmla="*/ 1680468 h 1680468"/>
              <a:gd name="connsiteX7" fmla="*/ 0 w 2100585"/>
              <a:gd name="connsiteY7" fmla="*/ 1512421 h 1680468"/>
              <a:gd name="connsiteX8" fmla="*/ 0 w 2100585"/>
              <a:gd name="connsiteY8" fmla="*/ 168047 h 1680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0585" h="1680468">
                <a:moveTo>
                  <a:pt x="0" y="168047"/>
                </a:moveTo>
                <a:cubicBezTo>
                  <a:pt x="0" y="75237"/>
                  <a:pt x="75237" y="0"/>
                  <a:pt x="168047" y="0"/>
                </a:cubicBezTo>
                <a:lnTo>
                  <a:pt x="1932538" y="0"/>
                </a:lnTo>
                <a:cubicBezTo>
                  <a:pt x="2025348" y="0"/>
                  <a:pt x="2100585" y="75237"/>
                  <a:pt x="2100585" y="168047"/>
                </a:cubicBezTo>
                <a:lnTo>
                  <a:pt x="2100585" y="1512421"/>
                </a:lnTo>
                <a:cubicBezTo>
                  <a:pt x="2100585" y="1605231"/>
                  <a:pt x="2025348" y="1680468"/>
                  <a:pt x="1932538" y="1680468"/>
                </a:cubicBezTo>
                <a:lnTo>
                  <a:pt x="168047" y="1680468"/>
                </a:lnTo>
                <a:cubicBezTo>
                  <a:pt x="75237" y="1680468"/>
                  <a:pt x="0" y="1605231"/>
                  <a:pt x="0" y="1512421"/>
                </a:cubicBezTo>
                <a:lnTo>
                  <a:pt x="0" y="16804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shade val="50000"/>
              <a:hueOff val="0"/>
              <a:satOff val="-58832"/>
              <a:lumOff val="51335"/>
              <a:alphaOff val="0"/>
            </a:schemeClr>
          </a:fillRef>
          <a:effectRef idx="0">
            <a:schemeClr val="accent1">
              <a:shade val="50000"/>
              <a:hueOff val="0"/>
              <a:satOff val="-58832"/>
              <a:lumOff val="5133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984" tIns="170984" rIns="170984" bIns="170984" numCol="1" spcCol="1905" anchor="ctr" anchorCtr="0">
            <a:noAutofit/>
          </a:bodyPr>
          <a:lstStyle/>
          <a:p>
            <a:pPr marL="0" marR="0" lvl="0" indent="0" algn="ctr" defTabSz="226706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archive</a:t>
            </a:r>
          </a:p>
        </p:txBody>
      </p:sp>
      <p:sp>
        <p:nvSpPr>
          <p:cNvPr id="11" name="Left Arrow 10"/>
          <p:cNvSpPr/>
          <p:nvPr/>
        </p:nvSpPr>
        <p:spPr>
          <a:xfrm rot="20700000">
            <a:off x="11289635" y="6253991"/>
            <a:ext cx="2178330" cy="817259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shade val="90000"/>
              <a:hueOff val="0"/>
              <a:satOff val="-29766"/>
              <a:lumOff val="22624"/>
              <a:alphaOff val="0"/>
            </a:schemeClr>
          </a:lnRef>
          <a:fillRef idx="1">
            <a:schemeClr val="accent1">
              <a:shade val="90000"/>
              <a:hueOff val="0"/>
              <a:satOff val="-29766"/>
              <a:lumOff val="22624"/>
              <a:alphaOff val="0"/>
            </a:schemeClr>
          </a:fillRef>
          <a:effectRef idx="0">
            <a:schemeClr val="accent1">
              <a:shade val="90000"/>
              <a:hueOff val="0"/>
              <a:satOff val="-29766"/>
              <a:lumOff val="22624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Freeform 11"/>
          <p:cNvSpPr/>
          <p:nvPr/>
        </p:nvSpPr>
        <p:spPr>
          <a:xfrm>
            <a:off x="12254692" y="5123002"/>
            <a:ext cx="2628902" cy="2057402"/>
          </a:xfrm>
          <a:custGeom>
            <a:avLst/>
            <a:gdLst>
              <a:gd name="connsiteX0" fmla="*/ 0 w 2100585"/>
              <a:gd name="connsiteY0" fmla="*/ 168047 h 1680468"/>
              <a:gd name="connsiteX1" fmla="*/ 168047 w 2100585"/>
              <a:gd name="connsiteY1" fmla="*/ 0 h 1680468"/>
              <a:gd name="connsiteX2" fmla="*/ 1932538 w 2100585"/>
              <a:gd name="connsiteY2" fmla="*/ 0 h 1680468"/>
              <a:gd name="connsiteX3" fmla="*/ 2100585 w 2100585"/>
              <a:gd name="connsiteY3" fmla="*/ 168047 h 1680468"/>
              <a:gd name="connsiteX4" fmla="*/ 2100585 w 2100585"/>
              <a:gd name="connsiteY4" fmla="*/ 1512421 h 1680468"/>
              <a:gd name="connsiteX5" fmla="*/ 1932538 w 2100585"/>
              <a:gd name="connsiteY5" fmla="*/ 1680468 h 1680468"/>
              <a:gd name="connsiteX6" fmla="*/ 168047 w 2100585"/>
              <a:gd name="connsiteY6" fmla="*/ 1680468 h 1680468"/>
              <a:gd name="connsiteX7" fmla="*/ 0 w 2100585"/>
              <a:gd name="connsiteY7" fmla="*/ 1512421 h 1680468"/>
              <a:gd name="connsiteX8" fmla="*/ 0 w 2100585"/>
              <a:gd name="connsiteY8" fmla="*/ 168047 h 1680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0585" h="1680468">
                <a:moveTo>
                  <a:pt x="0" y="168047"/>
                </a:moveTo>
                <a:cubicBezTo>
                  <a:pt x="0" y="75237"/>
                  <a:pt x="75237" y="0"/>
                  <a:pt x="168047" y="0"/>
                </a:cubicBezTo>
                <a:lnTo>
                  <a:pt x="1932538" y="0"/>
                </a:lnTo>
                <a:cubicBezTo>
                  <a:pt x="2025348" y="0"/>
                  <a:pt x="2100585" y="75237"/>
                  <a:pt x="2100585" y="168047"/>
                </a:cubicBezTo>
                <a:lnTo>
                  <a:pt x="2100585" y="1512421"/>
                </a:lnTo>
                <a:cubicBezTo>
                  <a:pt x="2100585" y="1605231"/>
                  <a:pt x="2025348" y="1680468"/>
                  <a:pt x="1932538" y="1680468"/>
                </a:cubicBezTo>
                <a:lnTo>
                  <a:pt x="168047" y="1680468"/>
                </a:lnTo>
                <a:cubicBezTo>
                  <a:pt x="75237" y="1680468"/>
                  <a:pt x="0" y="1605231"/>
                  <a:pt x="0" y="1512421"/>
                </a:cubicBezTo>
                <a:lnTo>
                  <a:pt x="0" y="16804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shade val="50000"/>
              <a:hueOff val="0"/>
              <a:satOff val="-29416"/>
              <a:lumOff val="25668"/>
              <a:alphaOff val="0"/>
            </a:schemeClr>
          </a:fillRef>
          <a:effectRef idx="0">
            <a:schemeClr val="accent1">
              <a:shade val="50000"/>
              <a:hueOff val="0"/>
              <a:satOff val="-29416"/>
              <a:lumOff val="2566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984" tIns="170984" rIns="170984" bIns="170984" numCol="1" spcCol="1905" anchor="ctr" anchorCtr="0">
            <a:noAutofit/>
          </a:bodyPr>
          <a:lstStyle/>
          <a:p>
            <a:pPr marL="0" marR="0" lvl="0" indent="0" algn="ctr" defTabSz="226706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enable share, reuse</a:t>
            </a:r>
          </a:p>
        </p:txBody>
      </p:sp>
    </p:spTree>
    <p:extLst>
      <p:ext uri="{BB962C8B-B14F-4D97-AF65-F5344CB8AC3E}">
        <p14:creationId xmlns:p14="http://schemas.microsoft.com/office/powerpoint/2010/main" val="4991251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958C5-E388-4269-8682-EFBD7CB11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2D905-C60B-4403-8CA9-D332BB569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 Learning process select and exclude</a:t>
            </a:r>
          </a:p>
          <a:p>
            <a:pPr lvl="1"/>
            <a:r>
              <a:rPr lang="en-CA" dirty="0"/>
              <a:t>Platforms , Initiatives, Projects , Portals</a:t>
            </a:r>
          </a:p>
          <a:p>
            <a:pPr lvl="1"/>
            <a:endParaRPr lang="en-CA" dirty="0">
              <a:highlight>
                <a:srgbClr val="FFFF00"/>
              </a:highlight>
            </a:endParaRPr>
          </a:p>
          <a:p>
            <a:r>
              <a:rPr lang="en-CA" dirty="0"/>
              <a:t>Dynamic  area - evolution of repositories number and features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214B59-FDEC-4993-93D7-4B743D65C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2D2D2D">
                    <a:tint val="75000"/>
                  </a:srgbClr>
                </a:solidFill>
              </a:rPr>
              <a:t>KKJ 2019</a:t>
            </a:r>
            <a:endParaRPr lang="en-US" dirty="0">
              <a:solidFill>
                <a:srgbClr val="2D2D2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81953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58 headings in 6 sections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CA" dirty="0"/>
              <a:t>General (name, </a:t>
            </a:r>
            <a:r>
              <a:rPr lang="en-CA" dirty="0" err="1"/>
              <a:t>url</a:t>
            </a:r>
            <a:r>
              <a:rPr lang="en-CA" dirty="0"/>
              <a:t>, source)</a:t>
            </a:r>
          </a:p>
          <a:p>
            <a:r>
              <a:rPr lang="en-CA" dirty="0"/>
              <a:t>Type of repository (academia, pharma, consortia, geo coverage)</a:t>
            </a:r>
          </a:p>
          <a:p>
            <a:r>
              <a:rPr lang="en-CA" dirty="0"/>
              <a:t>Data (who can upload, download, formats, citability)</a:t>
            </a:r>
          </a:p>
          <a:p>
            <a:r>
              <a:rPr lang="en-CA" dirty="0"/>
              <a:t>Organisational framework ($, ownership, partnership)</a:t>
            </a:r>
          </a:p>
          <a:p>
            <a:r>
              <a:rPr lang="en-CA" dirty="0"/>
              <a:t>Ethics</a:t>
            </a:r>
          </a:p>
          <a:p>
            <a:r>
              <a:rPr lang="en-CA" dirty="0"/>
              <a:t>Architecture (GUI, Researcher to data environment, query, social commentary, templates</a:t>
            </a:r>
          </a:p>
          <a:p>
            <a:pPr marL="0" indent="0" algn="ctr">
              <a:buNone/>
            </a:pP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KKJ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3959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8"/>
          <p:cNvSpPr>
            <a:spLocks noChangeArrowheads="1"/>
          </p:cNvSpPr>
          <p:nvPr/>
        </p:nvSpPr>
        <p:spPr bwMode="auto">
          <a:xfrm rot="18900000">
            <a:off x="-2061957" y="5236043"/>
            <a:ext cx="2742270" cy="442036"/>
          </a:xfrm>
          <a:prstGeom prst="rect">
            <a:avLst/>
          </a:prstGeom>
          <a:ln w="127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72576" tIns="36288" rIns="72576" bIns="36288" numCol="1" anchor="t" anchorCtr="0" compatLnSpc="1">
            <a:prstTxWarp prst="textNoShape">
              <a:avLst/>
            </a:prstTxWarp>
            <a:spAutoFit/>
          </a:bodyPr>
          <a:lstStyle/>
          <a:p>
            <a:pPr defTabSz="1843430"/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                            </a:t>
            </a:r>
            <a:endPara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69 - URL"/>
          <p:cNvSpPr>
            <a:spLocks noChangeArrowheads="1"/>
          </p:cNvSpPr>
          <p:nvPr/>
        </p:nvSpPr>
        <p:spPr bwMode="auto">
          <a:xfrm rot="-2700000">
            <a:off x="-181081" y="5046038"/>
            <a:ext cx="757754" cy="442036"/>
          </a:xfrm>
          <a:prstGeom prst="rect">
            <a:avLst/>
          </a:prstGeom>
          <a:ln w="127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72576" tIns="36288" rIns="72576" bIns="36288" numCol="1" anchor="t" anchorCtr="0" compatLnSpc="1">
            <a:prstTxWarp prst="textNoShape">
              <a:avLst/>
            </a:prstTxWarp>
            <a:spAutoFit/>
          </a:bodyPr>
          <a:lstStyle/>
          <a:p>
            <a:pPr defTabSz="1843430"/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URL</a:t>
            </a:r>
            <a:endPara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70 - Name"/>
          <p:cNvSpPr>
            <a:spLocks noChangeArrowheads="1"/>
          </p:cNvSpPr>
          <p:nvPr/>
        </p:nvSpPr>
        <p:spPr bwMode="auto">
          <a:xfrm rot="-2700000">
            <a:off x="-806177" y="5119965"/>
            <a:ext cx="3123274" cy="442036"/>
          </a:xfrm>
          <a:prstGeom prst="rect">
            <a:avLst/>
          </a:prstGeom>
          <a:ln w="127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72576" tIns="36288" rIns="72576" bIns="36288" numCol="1" anchor="t" anchorCtr="0" compatLnSpc="1">
            <a:prstTxWarp prst="textNoShape">
              <a:avLst/>
            </a:prstTxWarp>
            <a:spAutoFit/>
          </a:bodyPr>
          <a:lstStyle/>
          <a:p>
            <a:pPr defTabSz="1843430"/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REPOSITORY NAME</a:t>
            </a:r>
            <a:endPara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71 - scientific area"/>
          <p:cNvSpPr>
            <a:spLocks noChangeArrowheads="1"/>
          </p:cNvSpPr>
          <p:nvPr/>
        </p:nvSpPr>
        <p:spPr bwMode="auto">
          <a:xfrm rot="-2700000">
            <a:off x="-230634" y="5321899"/>
            <a:ext cx="2761709" cy="442617"/>
          </a:xfrm>
          <a:prstGeom prst="rect">
            <a:avLst/>
          </a:prstGeom>
          <a:ln w="127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72576" tIns="36288" rIns="72576" bIns="36288" numCol="1" anchor="t" anchorCtr="0" compatLnSpc="1">
            <a:prstTxWarp prst="textNoShape">
              <a:avLst/>
            </a:prstTxWarp>
            <a:spAutoFit/>
          </a:bodyPr>
          <a:lstStyle/>
          <a:p>
            <a:pPr defTabSz="1843430"/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SCIENTIFIC AREA</a:t>
            </a:r>
            <a:endPara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72 -Type"/>
          <p:cNvSpPr>
            <a:spLocks noChangeArrowheads="1"/>
          </p:cNvSpPr>
          <p:nvPr/>
        </p:nvSpPr>
        <p:spPr bwMode="auto">
          <a:xfrm rot="-2700000">
            <a:off x="-179373" y="5438649"/>
            <a:ext cx="3642646" cy="442036"/>
          </a:xfrm>
          <a:prstGeom prst="rect">
            <a:avLst/>
          </a:prstGeom>
          <a:ln w="127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72576" tIns="36288" rIns="72576" bIns="36288" numCol="1" anchor="t" anchorCtr="0" compatLnSpc="1">
            <a:prstTxWarp prst="textNoShape">
              <a:avLst/>
            </a:prstTxWarp>
            <a:spAutoFit/>
          </a:bodyPr>
          <a:lstStyle/>
          <a:p>
            <a:pPr defTabSz="1843430"/>
            <a:r>
              <a:rPr lang="en-US" sz="24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TYPE OF REPOSITORY 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73 - Geo Coverage"/>
          <p:cNvSpPr>
            <a:spLocks noChangeArrowheads="1"/>
          </p:cNvSpPr>
          <p:nvPr/>
        </p:nvSpPr>
        <p:spPr bwMode="auto">
          <a:xfrm rot="-2700000">
            <a:off x="648401" y="5677723"/>
            <a:ext cx="2678150" cy="442036"/>
          </a:xfrm>
          <a:prstGeom prst="rect">
            <a:avLst/>
          </a:prstGeom>
          <a:ln w="127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72576" tIns="36288" rIns="72576" bIns="36288" numCol="1" anchor="t" anchorCtr="0" compatLnSpc="1">
            <a:prstTxWarp prst="textNoShape">
              <a:avLst/>
            </a:prstTxWarp>
            <a:spAutoFit/>
          </a:bodyPr>
          <a:lstStyle/>
          <a:p>
            <a:pPr defTabSz="1843430"/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GEO-COVERAGE</a:t>
            </a:r>
            <a:endPara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77 - Networking"/>
          <p:cNvSpPr>
            <a:spLocks noChangeArrowheads="1"/>
          </p:cNvSpPr>
          <p:nvPr/>
        </p:nvSpPr>
        <p:spPr bwMode="auto">
          <a:xfrm rot="-2700000">
            <a:off x="2251927" y="5559287"/>
            <a:ext cx="2354346" cy="442036"/>
          </a:xfrm>
          <a:prstGeom prst="rect">
            <a:avLst/>
          </a:prstGeom>
          <a:ln w="127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72576" tIns="36288" rIns="72576" bIns="36288" numCol="1" anchor="t" anchorCtr="0" compatLnSpc="1">
            <a:prstTxWarp prst="textNoShape">
              <a:avLst/>
            </a:prstTxWarp>
            <a:spAutoFit/>
          </a:bodyPr>
          <a:lstStyle/>
          <a:p>
            <a:pPr defTabSz="1843430"/>
            <a:r>
              <a:rPr lang="en-US" sz="24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NETWORKING 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79 - Size"/>
          <p:cNvSpPr>
            <a:spLocks noChangeArrowheads="1"/>
          </p:cNvSpPr>
          <p:nvPr/>
        </p:nvSpPr>
        <p:spPr bwMode="auto">
          <a:xfrm rot="-2700000">
            <a:off x="3230074" y="5616535"/>
            <a:ext cx="3014396" cy="442036"/>
          </a:xfrm>
          <a:prstGeom prst="rect">
            <a:avLst/>
          </a:prstGeom>
          <a:ln w="127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72576" tIns="36288" rIns="72576" bIns="36288" numCol="1" anchor="t" anchorCtr="0" compatLnSpc="1">
            <a:prstTxWarp prst="textNoShape">
              <a:avLst/>
            </a:prstTxWarp>
            <a:spAutoFit/>
          </a:bodyPr>
          <a:lstStyle/>
          <a:p>
            <a:pPr defTabSz="1843430"/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ACCEPTABLE SIZE </a:t>
            </a:r>
            <a:endPara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81 - definition raw data"/>
          <p:cNvSpPr>
            <a:spLocks noChangeArrowheads="1"/>
          </p:cNvSpPr>
          <p:nvPr/>
        </p:nvSpPr>
        <p:spPr bwMode="auto">
          <a:xfrm rot="-2700000">
            <a:off x="3701693" y="5860077"/>
            <a:ext cx="4133422" cy="442036"/>
          </a:xfrm>
          <a:prstGeom prst="rect">
            <a:avLst/>
          </a:prstGeom>
          <a:ln w="127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72576" tIns="36288" rIns="72576" bIns="36288" numCol="1" anchor="t" anchorCtr="0" compatLnSpc="1">
            <a:prstTxWarp prst="textNoShape">
              <a:avLst/>
            </a:prstTxWarp>
            <a:spAutoFit/>
          </a:bodyPr>
          <a:lstStyle/>
          <a:p>
            <a:pPr defTabSz="1843430"/>
            <a:r>
              <a:rPr lang="en-US" sz="24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DEFINITION OF RAW DATA 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ectangle 83 - Requirements secondary use"/>
          <p:cNvSpPr>
            <a:spLocks noChangeArrowheads="1"/>
          </p:cNvSpPr>
          <p:nvPr/>
        </p:nvSpPr>
        <p:spPr bwMode="auto">
          <a:xfrm rot="-2700000">
            <a:off x="2622375" y="5539196"/>
            <a:ext cx="9498866" cy="442036"/>
          </a:xfrm>
          <a:prstGeom prst="rect">
            <a:avLst/>
          </a:prstGeom>
          <a:ln w="127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72576" tIns="36288" rIns="72576" bIns="36288" numCol="1" anchor="t" anchorCtr="0" compatLnSpc="1">
            <a:prstTxWarp prst="textNoShape">
              <a:avLst/>
            </a:prstTxWarp>
            <a:spAutoFit/>
          </a:bodyPr>
          <a:lstStyle/>
          <a:p>
            <a:pPr defTabSz="1843430"/>
            <a:r>
              <a:rPr lang="en-US" sz="24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REQUIREMENTS TO FACILITATE MULTIPLE SECONDARY USES 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78 - Type of research"/>
          <p:cNvSpPr>
            <a:spLocks noChangeArrowheads="1"/>
          </p:cNvSpPr>
          <p:nvPr/>
        </p:nvSpPr>
        <p:spPr bwMode="auto">
          <a:xfrm rot="-2700000">
            <a:off x="2183136" y="5438649"/>
            <a:ext cx="4120084" cy="442036"/>
          </a:xfrm>
          <a:prstGeom prst="rect">
            <a:avLst/>
          </a:prstGeom>
          <a:ln w="127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72576" tIns="36288" rIns="72576" bIns="36288" numCol="1" anchor="t" anchorCtr="0" compatLnSpc="1">
            <a:prstTxWarp prst="textNoShape">
              <a:avLst/>
            </a:prstTxWarp>
            <a:spAutoFit/>
          </a:bodyPr>
          <a:lstStyle/>
          <a:p>
            <a:pPr defTabSz="1843430"/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TYPE OF RESEARCH DATA</a:t>
            </a:r>
            <a:endPara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tangle 80 - Quality Control"/>
          <p:cNvSpPr>
            <a:spLocks noChangeArrowheads="1"/>
          </p:cNvSpPr>
          <p:nvPr/>
        </p:nvSpPr>
        <p:spPr bwMode="auto">
          <a:xfrm rot="-2700000">
            <a:off x="3725016" y="5507080"/>
            <a:ext cx="3558008" cy="442036"/>
          </a:xfrm>
          <a:prstGeom prst="rect">
            <a:avLst/>
          </a:prstGeom>
          <a:ln w="127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72576" tIns="36288" rIns="72576" bIns="36288" numCol="1" anchor="t" anchorCtr="0" compatLnSpc="1">
            <a:prstTxWarp prst="textNoShape">
              <a:avLst/>
            </a:prstTxWarp>
            <a:spAutoFit/>
          </a:bodyPr>
          <a:lstStyle/>
          <a:p>
            <a:pPr defTabSz="1843430"/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CONTROL OF QUALITY</a:t>
            </a:r>
            <a:endPara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76 - Partnership"/>
          <p:cNvSpPr>
            <a:spLocks noChangeArrowheads="1"/>
          </p:cNvSpPr>
          <p:nvPr/>
        </p:nvSpPr>
        <p:spPr bwMode="auto">
          <a:xfrm rot="-2700000">
            <a:off x="1483241" y="5678813"/>
            <a:ext cx="2303562" cy="442036"/>
          </a:xfrm>
          <a:prstGeom prst="rect">
            <a:avLst/>
          </a:prstGeom>
          <a:ln w="127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72576" tIns="36288" rIns="72576" bIns="36288" numCol="1" anchor="t" anchorCtr="0" compatLnSpc="1">
            <a:prstTxWarp prst="textNoShape">
              <a:avLst/>
            </a:prstTxWarp>
            <a:spAutoFit/>
          </a:bodyPr>
          <a:lstStyle/>
          <a:p>
            <a:pPr defTabSz="1843430"/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PARTNERSHIP</a:t>
            </a:r>
            <a:endPara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ectangle 84 - Curated"/>
          <p:cNvSpPr>
            <a:spLocks noChangeArrowheads="1"/>
          </p:cNvSpPr>
          <p:nvPr/>
        </p:nvSpPr>
        <p:spPr bwMode="auto">
          <a:xfrm rot="-2700000">
            <a:off x="6382793" y="6285366"/>
            <a:ext cx="1606962" cy="442036"/>
          </a:xfrm>
          <a:prstGeom prst="rect">
            <a:avLst/>
          </a:prstGeom>
          <a:ln w="127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72576" tIns="36288" rIns="72576" bIns="36288" numCol="1" anchor="t" anchorCtr="0" compatLnSpc="1">
            <a:prstTxWarp prst="textNoShape">
              <a:avLst/>
            </a:prstTxWarp>
            <a:spAutoFit/>
          </a:bodyPr>
          <a:lstStyle/>
          <a:p>
            <a:pPr defTabSz="1843430"/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CURATED</a:t>
            </a:r>
            <a:endPara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Rectangle 85 - Updates"/>
          <p:cNvSpPr>
            <a:spLocks noChangeArrowheads="1"/>
          </p:cNvSpPr>
          <p:nvPr/>
        </p:nvSpPr>
        <p:spPr bwMode="auto">
          <a:xfrm rot="-2700000">
            <a:off x="5152979" y="6020196"/>
            <a:ext cx="5762842" cy="442036"/>
          </a:xfrm>
          <a:prstGeom prst="rect">
            <a:avLst/>
          </a:prstGeom>
          <a:ln w="127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72576" tIns="36288" rIns="72576" bIns="36288" numCol="1" anchor="t" anchorCtr="0" compatLnSpc="1">
            <a:prstTxWarp prst="textNoShape">
              <a:avLst/>
            </a:prstTxWarp>
            <a:spAutoFit/>
          </a:bodyPr>
          <a:lstStyle/>
          <a:p>
            <a:pPr defTabSz="1843430"/>
            <a:r>
              <a:rPr lang="en-US" sz="24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UPDATES (ARCHIVE VS. OVERWRITE)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Rectangle 86 - Policies"/>
          <p:cNvSpPr>
            <a:spLocks noChangeArrowheads="1"/>
          </p:cNvSpPr>
          <p:nvPr/>
        </p:nvSpPr>
        <p:spPr bwMode="auto">
          <a:xfrm rot="-2700000">
            <a:off x="8190092" y="5768416"/>
            <a:ext cx="1565668" cy="442036"/>
          </a:xfrm>
          <a:prstGeom prst="rect">
            <a:avLst/>
          </a:prstGeom>
          <a:ln w="127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72576" tIns="36288" rIns="72576" bIns="36288" numCol="1" anchor="t" anchorCtr="0" compatLnSpc="1">
            <a:prstTxWarp prst="textNoShape">
              <a:avLst/>
            </a:prstTxWarp>
            <a:spAutoFit/>
          </a:bodyPr>
          <a:lstStyle/>
          <a:p>
            <a:pPr defTabSz="1843430"/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POLICIES</a:t>
            </a:r>
            <a:endPara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Rectangle 87 - Citability"/>
          <p:cNvSpPr>
            <a:spLocks noChangeArrowheads="1"/>
          </p:cNvSpPr>
          <p:nvPr/>
        </p:nvSpPr>
        <p:spPr bwMode="auto">
          <a:xfrm rot="-2700000">
            <a:off x="7993602" y="5805002"/>
            <a:ext cx="3139560" cy="442036"/>
          </a:xfrm>
          <a:prstGeom prst="rect">
            <a:avLst/>
          </a:prstGeom>
          <a:ln w="127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72576" tIns="36288" rIns="72576" bIns="36288" numCol="1" anchor="t" anchorCtr="0" compatLnSpc="1">
            <a:prstTxWarp prst="textNoShape">
              <a:avLst/>
            </a:prstTxWarp>
            <a:spAutoFit/>
          </a:bodyPr>
          <a:lstStyle/>
          <a:p>
            <a:pPr defTabSz="1843430"/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CITABILITY OF DATA</a:t>
            </a:r>
            <a:endPara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ectangle 90 - Ethics"/>
          <p:cNvSpPr>
            <a:spLocks noChangeArrowheads="1"/>
          </p:cNvSpPr>
          <p:nvPr/>
        </p:nvSpPr>
        <p:spPr bwMode="auto">
          <a:xfrm rot="-2700000">
            <a:off x="10436790" y="5289346"/>
            <a:ext cx="3309736" cy="442036"/>
          </a:xfrm>
          <a:prstGeom prst="rect">
            <a:avLst/>
          </a:prstGeom>
          <a:ln w="127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72576" tIns="36288" rIns="72576" bIns="36288" numCol="1" anchor="t" anchorCtr="0" compatLnSpc="1">
            <a:prstTxWarp prst="textNoShape">
              <a:avLst/>
            </a:prstTxWarp>
            <a:spAutoFit/>
          </a:bodyPr>
          <a:lstStyle/>
          <a:p>
            <a:pPr defTabSz="1843430"/>
            <a:r>
              <a:rPr lang="en-US" sz="24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ETHICS GUIDELINES 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Rectangle 93 -Privacy  De-identification"/>
          <p:cNvSpPr>
            <a:spLocks noChangeArrowheads="1"/>
          </p:cNvSpPr>
          <p:nvPr/>
        </p:nvSpPr>
        <p:spPr bwMode="auto">
          <a:xfrm rot="-2700000">
            <a:off x="10181042" y="5643890"/>
            <a:ext cx="4385615" cy="442617"/>
          </a:xfrm>
          <a:prstGeom prst="rect">
            <a:avLst/>
          </a:prstGeom>
          <a:ln w="127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72576" tIns="36288" rIns="72576" bIns="36288" numCol="1" anchor="t" anchorCtr="0" compatLnSpc="1">
            <a:prstTxWarp prst="textNoShape">
              <a:avLst/>
            </a:prstTxWarp>
            <a:spAutoFit/>
          </a:bodyPr>
          <a:lstStyle/>
          <a:p>
            <a:pPr defTabSz="1843430"/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PRIVACY &amp; ANONYMISATION</a:t>
            </a:r>
            <a:endPara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Rectangle 94 - standards"/>
          <p:cNvSpPr>
            <a:spLocks noChangeArrowheads="1"/>
          </p:cNvSpPr>
          <p:nvPr/>
        </p:nvSpPr>
        <p:spPr bwMode="auto">
          <a:xfrm rot="-2700000">
            <a:off x="11098338" y="6145353"/>
            <a:ext cx="2866353" cy="442617"/>
          </a:xfrm>
          <a:prstGeom prst="rect">
            <a:avLst/>
          </a:prstGeom>
          <a:ln w="127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72576" tIns="36288" rIns="72576" bIns="36288" numCol="1" anchor="t" anchorCtr="0" compatLnSpc="1">
            <a:prstTxWarp prst="textNoShape">
              <a:avLst/>
            </a:prstTxWarp>
            <a:spAutoFit/>
          </a:bodyPr>
          <a:lstStyle/>
          <a:p>
            <a:pPr defTabSz="1843430"/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DATA STANDARDS</a:t>
            </a:r>
            <a:endPara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Rectangle 95 - governance"/>
          <p:cNvSpPr>
            <a:spLocks noChangeArrowheads="1"/>
          </p:cNvSpPr>
          <p:nvPr/>
        </p:nvSpPr>
        <p:spPr bwMode="auto">
          <a:xfrm rot="-2700000">
            <a:off x="11785534" y="5644178"/>
            <a:ext cx="3803460" cy="442036"/>
          </a:xfrm>
          <a:prstGeom prst="rect">
            <a:avLst/>
          </a:prstGeom>
          <a:ln w="127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72576" tIns="36288" rIns="72576" bIns="36288" numCol="1" anchor="t" anchorCtr="0" compatLnSpc="1">
            <a:prstTxWarp prst="textNoShape">
              <a:avLst/>
            </a:prstTxWarp>
            <a:spAutoFit/>
          </a:bodyPr>
          <a:lstStyle/>
          <a:p>
            <a:pPr defTabSz="1843430"/>
            <a:r>
              <a:rPr lang="en-US" sz="24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GOVERNANCE MODELS 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Rectangle 96 - ownership"/>
          <p:cNvSpPr>
            <a:spLocks noChangeArrowheads="1"/>
          </p:cNvSpPr>
          <p:nvPr/>
        </p:nvSpPr>
        <p:spPr bwMode="auto">
          <a:xfrm rot="-2700000">
            <a:off x="12829490" y="5448746"/>
            <a:ext cx="3450800" cy="442036"/>
          </a:xfrm>
          <a:prstGeom prst="rect">
            <a:avLst/>
          </a:prstGeom>
          <a:ln w="127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72576" tIns="36288" rIns="72576" bIns="36288" numCol="1" anchor="t" anchorCtr="0" compatLnSpc="1">
            <a:prstTxWarp prst="textNoShape">
              <a:avLst/>
            </a:prstTxWarp>
            <a:spAutoFit/>
          </a:bodyPr>
          <a:lstStyle/>
          <a:p>
            <a:pPr defTabSz="1843430"/>
            <a:r>
              <a:rPr lang="en-US" sz="24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TYPE OF OWNERSHIP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Rectangle 97 - finance"/>
          <p:cNvSpPr>
            <a:spLocks noChangeArrowheads="1"/>
          </p:cNvSpPr>
          <p:nvPr/>
        </p:nvSpPr>
        <p:spPr bwMode="auto">
          <a:xfrm rot="-2700000">
            <a:off x="12241110" y="5678811"/>
            <a:ext cx="5462376" cy="442036"/>
          </a:xfrm>
          <a:prstGeom prst="rect">
            <a:avLst/>
          </a:prstGeom>
          <a:ln w="127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72576" tIns="36288" rIns="72576" bIns="36288" numCol="1" anchor="t" anchorCtr="0" compatLnSpc="1">
            <a:prstTxWarp prst="textNoShape">
              <a:avLst/>
            </a:prstTxWarp>
            <a:spAutoFit/>
          </a:bodyPr>
          <a:lstStyle/>
          <a:p>
            <a:pPr defTabSz="1843430"/>
            <a:r>
              <a:rPr lang="en-US" sz="24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COST AND FINANCIAL STRUCTURE 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Rectangle 98 - arhitecture"/>
          <p:cNvSpPr>
            <a:spLocks noChangeArrowheads="1"/>
          </p:cNvSpPr>
          <p:nvPr/>
        </p:nvSpPr>
        <p:spPr bwMode="auto">
          <a:xfrm rot="-2700000">
            <a:off x="14291721" y="5672501"/>
            <a:ext cx="2639678" cy="442036"/>
          </a:xfrm>
          <a:prstGeom prst="rect">
            <a:avLst/>
          </a:prstGeom>
          <a:ln w="127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72576" tIns="36288" rIns="72576" bIns="36288" numCol="1" anchor="t" anchorCtr="0" compatLnSpc="1">
            <a:prstTxWarp prst="textNoShape">
              <a:avLst/>
            </a:prstTxWarp>
            <a:spAutoFit/>
          </a:bodyPr>
          <a:lstStyle/>
          <a:p>
            <a:pPr defTabSz="1843430"/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ARCHITECTURE </a:t>
            </a:r>
            <a:endPara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Rectangle 99 - SLA"/>
          <p:cNvSpPr>
            <a:spLocks noChangeArrowheads="1"/>
          </p:cNvSpPr>
          <p:nvPr/>
        </p:nvSpPr>
        <p:spPr bwMode="auto">
          <a:xfrm rot="-2700000">
            <a:off x="12812410" y="6245568"/>
            <a:ext cx="5492128" cy="442036"/>
          </a:xfrm>
          <a:prstGeom prst="rect">
            <a:avLst/>
          </a:prstGeom>
          <a:ln w="127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72576" tIns="36288" rIns="72576" bIns="36288" numCol="1" anchor="t" anchorCtr="0" compatLnSpc="1">
            <a:prstTxWarp prst="textNoShape">
              <a:avLst/>
            </a:prstTxWarp>
            <a:spAutoFit/>
          </a:bodyPr>
          <a:lstStyle/>
          <a:p>
            <a:pPr defTabSz="1843430"/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SERVICE LEVEL AGREEMENT (SLA) </a:t>
            </a:r>
            <a:endPara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Rectangle 100 - GUI"/>
          <p:cNvSpPr>
            <a:spLocks noChangeArrowheads="1"/>
          </p:cNvSpPr>
          <p:nvPr/>
        </p:nvSpPr>
        <p:spPr bwMode="auto">
          <a:xfrm rot="-2700000">
            <a:off x="13518597" y="6166760"/>
            <a:ext cx="5589718" cy="442036"/>
          </a:xfrm>
          <a:prstGeom prst="rect">
            <a:avLst/>
          </a:prstGeom>
          <a:ln w="127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72576" tIns="36288" rIns="72576" bIns="36288" numCol="1" anchor="t" anchorCtr="0" compatLnSpc="1">
            <a:prstTxWarp prst="textNoShape">
              <a:avLst/>
            </a:prstTxWarp>
            <a:spAutoFit/>
          </a:bodyPr>
          <a:lstStyle/>
          <a:p>
            <a:pPr defTabSz="1843430"/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GRAPHICAL USER INTERFACE (GUI) </a:t>
            </a:r>
            <a:endPara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Rectangle 101 - social notificatiion"/>
          <p:cNvSpPr>
            <a:spLocks noChangeArrowheads="1"/>
          </p:cNvSpPr>
          <p:nvPr/>
        </p:nvSpPr>
        <p:spPr bwMode="auto">
          <a:xfrm rot="-2700000">
            <a:off x="14623968" y="6065359"/>
            <a:ext cx="4942616" cy="442036"/>
          </a:xfrm>
          <a:prstGeom prst="rect">
            <a:avLst/>
          </a:prstGeom>
          <a:ln w="127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72576" tIns="36288" rIns="72576" bIns="36288" numCol="1" anchor="t" anchorCtr="0" compatLnSpc="1">
            <a:prstTxWarp prst="textNoShape">
              <a:avLst/>
            </a:prstTxWarp>
            <a:spAutoFit/>
          </a:bodyPr>
          <a:lstStyle/>
          <a:p>
            <a:pPr defTabSz="1843430"/>
            <a:r>
              <a:rPr lang="en-US" sz="24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SOCIAL NOTIFICATION SYSTEM 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Rectangle 102 - API"/>
          <p:cNvSpPr>
            <a:spLocks noChangeArrowheads="1"/>
          </p:cNvSpPr>
          <p:nvPr/>
        </p:nvSpPr>
        <p:spPr bwMode="auto">
          <a:xfrm rot="-2700000">
            <a:off x="15797143" y="4403471"/>
            <a:ext cx="7295826" cy="442036"/>
          </a:xfrm>
          <a:prstGeom prst="rect">
            <a:avLst/>
          </a:prstGeom>
          <a:ln w="127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72576" tIns="36288" rIns="72576" bIns="36288" numCol="1" anchor="t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API - APPLICATION PROGRAMMING INTERFACE </a:t>
            </a:r>
            <a:endPara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Rectangle 103 - online help"/>
          <p:cNvSpPr>
            <a:spLocks noChangeArrowheads="1"/>
          </p:cNvSpPr>
          <p:nvPr/>
        </p:nvSpPr>
        <p:spPr bwMode="auto">
          <a:xfrm rot="18900000">
            <a:off x="17316475" y="5998150"/>
            <a:ext cx="2259062" cy="442036"/>
          </a:xfrm>
          <a:prstGeom prst="rect">
            <a:avLst/>
          </a:prstGeom>
          <a:ln w="127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72576" tIns="36288" rIns="72576" bIns="36288" numCol="1" anchor="t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ONLINE HELP </a:t>
            </a:r>
            <a:endPara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ectangle 82 - Data formats"/>
          <p:cNvSpPr>
            <a:spLocks noChangeArrowheads="1"/>
          </p:cNvSpPr>
          <p:nvPr/>
        </p:nvSpPr>
        <p:spPr bwMode="auto">
          <a:xfrm rot="-2700000">
            <a:off x="5735722" y="5414250"/>
            <a:ext cx="2265226" cy="442617"/>
          </a:xfrm>
          <a:prstGeom prst="rect">
            <a:avLst/>
          </a:prstGeom>
          <a:ln w="127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72576" tIns="36288" rIns="72576" bIns="36288" numCol="1" anchor="t" anchorCtr="0" compatLnSpc="1">
            <a:prstTxWarp prst="textNoShape">
              <a:avLst/>
            </a:prstTxWarp>
            <a:spAutoFit/>
          </a:bodyPr>
          <a:lstStyle/>
          <a:p>
            <a:pPr defTabSz="1843430"/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DATA FORMAT</a:t>
            </a:r>
            <a:endPara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Rectangle 88 - Who upload"/>
          <p:cNvSpPr>
            <a:spLocks noChangeArrowheads="1"/>
          </p:cNvSpPr>
          <p:nvPr/>
        </p:nvSpPr>
        <p:spPr bwMode="auto">
          <a:xfrm rot="-2700000">
            <a:off x="8779579" y="5772993"/>
            <a:ext cx="2982722" cy="442036"/>
          </a:xfrm>
          <a:prstGeom prst="rect">
            <a:avLst/>
          </a:prstGeom>
          <a:ln w="127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72576" tIns="36288" rIns="72576" bIns="36288" numCol="1" anchor="t" anchorCtr="0" compatLnSpc="1">
            <a:prstTxWarp prst="textNoShape">
              <a:avLst/>
            </a:prstTxWarp>
            <a:spAutoFit/>
          </a:bodyPr>
          <a:lstStyle/>
          <a:p>
            <a:pPr defTabSz="1843430"/>
            <a:r>
              <a:rPr lang="en-US" sz="24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WHO CAN UPLOAD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Rectangle 89 - Access"/>
          <p:cNvSpPr>
            <a:spLocks noChangeArrowheads="1"/>
          </p:cNvSpPr>
          <p:nvPr/>
        </p:nvSpPr>
        <p:spPr bwMode="auto">
          <a:xfrm rot="-2700000">
            <a:off x="8769552" y="5837669"/>
            <a:ext cx="4217932" cy="442036"/>
          </a:xfrm>
          <a:prstGeom prst="rect">
            <a:avLst/>
          </a:prstGeom>
          <a:ln w="127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72576" tIns="36288" rIns="72576" bIns="36288" numCol="1" anchor="t" anchorCtr="0" compatLnSpc="1">
            <a:prstTxWarp prst="textNoShape">
              <a:avLst/>
            </a:prstTxWarp>
            <a:spAutoFit/>
          </a:bodyPr>
          <a:lstStyle/>
          <a:p>
            <a:pPr defTabSz="1843430"/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SECONDARY USE  ACCESS</a:t>
            </a:r>
            <a:endPara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Faded Area"/>
          <p:cNvSpPr/>
          <p:nvPr/>
        </p:nvSpPr>
        <p:spPr>
          <a:xfrm>
            <a:off x="3738427" y="2437509"/>
            <a:ext cx="10894006" cy="7103854"/>
          </a:xfrm>
          <a:prstGeom prst="rect">
            <a:avLst/>
          </a:prstGeom>
          <a:solidFill>
            <a:schemeClr val="lt1">
              <a:alpha val="92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84343" tIns="92172" rIns="184343" bIns="92172" rtlCol="0" anchor="ctr"/>
          <a:lstStyle/>
          <a:p>
            <a:pPr algn="ctr"/>
            <a:endParaRPr lang="en-CA" dirty="0"/>
          </a:p>
        </p:txBody>
      </p:sp>
      <p:sp>
        <p:nvSpPr>
          <p:cNvPr id="66" name="Title 1 General"/>
          <p:cNvSpPr>
            <a:spLocks noChangeArrowheads="1"/>
          </p:cNvSpPr>
          <p:nvPr/>
        </p:nvSpPr>
        <p:spPr bwMode="auto">
          <a:xfrm>
            <a:off x="7738431" y="2571345"/>
            <a:ext cx="3211511" cy="84272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72576" tIns="36288" rIns="72576" bIns="36288" numCol="1" anchor="t" anchorCtr="0" compatLnSpc="1">
            <a:prstTxWarp prst="textNoShape">
              <a:avLst/>
            </a:prstTxWarp>
            <a:spAutoFit/>
          </a:bodyPr>
          <a:lstStyle/>
          <a:p>
            <a:pPr defTabSz="1843430"/>
            <a:r>
              <a:rPr lang="en-US" sz="5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GENERAL</a:t>
            </a:r>
            <a:endParaRPr lang="en-US" sz="5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88439" y="4234371"/>
            <a:ext cx="3021666" cy="2771467"/>
          </a:xfrm>
          <a:prstGeom prst="rect">
            <a:avLst/>
          </a:prstGeom>
          <a:noFill/>
        </p:spPr>
        <p:txBody>
          <a:bodyPr wrap="none" lIns="184343" tIns="92172" rIns="184343" bIns="92172" rtlCol="0">
            <a:spAutoFit/>
          </a:bodyPr>
          <a:lstStyle/>
          <a:p>
            <a:pPr marL="576072" indent="-576072">
              <a:buFont typeface="Arial" panose="020B0604020202020204" pitchFamily="34" charset="0"/>
              <a:buChar char="•"/>
            </a:pPr>
            <a:r>
              <a:rPr lang="en-CA" sz="2800" dirty="0">
                <a:latin typeface="+mn-lt"/>
              </a:rPr>
              <a:t>Name</a:t>
            </a:r>
          </a:p>
          <a:p>
            <a:pPr marL="576072" indent="-576072">
              <a:buFont typeface="Arial" panose="020B0604020202020204" pitchFamily="34" charset="0"/>
              <a:buChar char="•"/>
            </a:pPr>
            <a:r>
              <a:rPr lang="en-CA" sz="2800" dirty="0">
                <a:latin typeface="+mn-lt"/>
              </a:rPr>
              <a:t>URL</a:t>
            </a:r>
          </a:p>
          <a:p>
            <a:pPr marL="576072" indent="-576072">
              <a:buFont typeface="Arial" panose="020B0604020202020204" pitchFamily="34" charset="0"/>
              <a:buChar char="•"/>
            </a:pPr>
            <a:r>
              <a:rPr lang="en-CA" sz="2800" dirty="0">
                <a:latin typeface="+mn-lt"/>
              </a:rPr>
              <a:t>DOI</a:t>
            </a:r>
          </a:p>
          <a:p>
            <a:pPr marL="576072" indent="-576072">
              <a:buFont typeface="Arial" panose="020B0604020202020204" pitchFamily="34" charset="0"/>
              <a:buChar char="•"/>
            </a:pPr>
            <a:r>
              <a:rPr lang="en-CA" sz="2800" dirty="0">
                <a:latin typeface="+mn-lt"/>
              </a:rPr>
              <a:t>Re3data</a:t>
            </a:r>
          </a:p>
          <a:p>
            <a:pPr marL="576072" indent="-576072">
              <a:buFont typeface="Arial" panose="020B0604020202020204" pitchFamily="34" charset="0"/>
              <a:buChar char="•"/>
            </a:pPr>
            <a:r>
              <a:rPr lang="en-CA" sz="2800" dirty="0">
                <a:latin typeface="+mn-lt"/>
              </a:rPr>
              <a:t>Scientific Area</a:t>
            </a:r>
          </a:p>
          <a:p>
            <a:pPr marL="576072" indent="-576072">
              <a:buFont typeface="Arial" panose="020B0604020202020204" pitchFamily="34" charset="0"/>
              <a:buChar char="•"/>
            </a:pPr>
            <a:r>
              <a:rPr lang="en-CA" sz="2800" dirty="0">
                <a:latin typeface="+mn-lt"/>
              </a:rPr>
              <a:t>Geo-coverage</a:t>
            </a:r>
          </a:p>
        </p:txBody>
      </p:sp>
      <p:sp>
        <p:nvSpPr>
          <p:cNvPr id="68" name="Title 2 - Data format"/>
          <p:cNvSpPr>
            <a:spLocks noChangeArrowheads="1"/>
          </p:cNvSpPr>
          <p:nvPr/>
        </p:nvSpPr>
        <p:spPr bwMode="auto">
          <a:xfrm>
            <a:off x="7047462" y="2614064"/>
            <a:ext cx="4562650" cy="842726"/>
          </a:xfrm>
          <a:prstGeom prst="rect">
            <a:avLst/>
          </a:prstGeom>
          <a:ln w="127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72576" tIns="36288" rIns="72576" bIns="36288" numCol="1" anchor="t" anchorCtr="0" compatLnSpc="1">
            <a:prstTxWarp prst="textNoShape">
              <a:avLst/>
            </a:prstTxWarp>
            <a:spAutoFit/>
          </a:bodyPr>
          <a:lstStyle/>
          <a:p>
            <a:pPr defTabSz="1843430"/>
            <a:r>
              <a:rPr lang="en-US" sz="5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DATA FORMAT</a:t>
            </a:r>
            <a:endParaRPr lang="en-US" sz="5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2"/>
          <p:cNvSpPr txBox="1"/>
          <p:nvPr/>
        </p:nvSpPr>
        <p:spPr>
          <a:xfrm>
            <a:off x="6498856" y="3765043"/>
            <a:ext cx="6529421" cy="3633242"/>
          </a:xfrm>
          <a:prstGeom prst="rect">
            <a:avLst/>
          </a:prstGeom>
          <a:noFill/>
        </p:spPr>
        <p:txBody>
          <a:bodyPr wrap="none" lIns="184343" tIns="92172" rIns="184343" bIns="92172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SAS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SPSS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Stata Files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Non specific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Depends on data</a:t>
            </a:r>
          </a:p>
          <a:p>
            <a:endParaRPr lang="en-US" sz="28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as 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multiple formats to enable accessibility</a:t>
            </a:r>
          </a:p>
        </p:txBody>
      </p:sp>
      <p:sp>
        <p:nvSpPr>
          <p:cNvPr id="65" name="Title 3 - Citability"/>
          <p:cNvSpPr>
            <a:spLocks noChangeArrowheads="1"/>
          </p:cNvSpPr>
          <p:nvPr/>
        </p:nvSpPr>
        <p:spPr bwMode="auto">
          <a:xfrm>
            <a:off x="6175297" y="2612093"/>
            <a:ext cx="6364674" cy="842144"/>
          </a:xfrm>
          <a:prstGeom prst="rect">
            <a:avLst/>
          </a:prstGeom>
          <a:ln w="127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72576" tIns="36288" rIns="72576" bIns="36288" numCol="1" anchor="t" anchorCtr="0" compatLnSpc="1">
            <a:prstTxWarp prst="textNoShape">
              <a:avLst/>
            </a:prstTxWarp>
            <a:spAutoFit/>
          </a:bodyPr>
          <a:lstStyle/>
          <a:p>
            <a:pPr defTabSz="1843430"/>
            <a:r>
              <a:rPr lang="en-US" sz="5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CITABILITY OF DATA</a:t>
            </a:r>
            <a:endParaRPr lang="en-US" sz="5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40943" y="4280178"/>
            <a:ext cx="5691050" cy="3633242"/>
          </a:xfrm>
          <a:prstGeom prst="rect">
            <a:avLst/>
          </a:prstGeom>
          <a:noFill/>
        </p:spPr>
        <p:txBody>
          <a:bodyPr wrap="none" lIns="184343" tIns="92172" rIns="184343" bIns="92172" rtlCol="0">
            <a:spAutoFit/>
          </a:bodyPr>
          <a:lstStyle/>
          <a:p>
            <a:pPr marL="576072" indent="-576072">
              <a:buFont typeface="Arial" pitchFamily="34" charset="0"/>
              <a:buChar char="•"/>
            </a:pPr>
            <a:r>
              <a:rPr lang="en-CA" sz="2800" b="1" dirty="0">
                <a:latin typeface="+mn-lt"/>
              </a:rPr>
              <a:t>DOI</a:t>
            </a:r>
          </a:p>
          <a:p>
            <a:pPr marL="576072" indent="-576072">
              <a:buFont typeface="Arial" pitchFamily="34" charset="0"/>
              <a:buChar char="•"/>
            </a:pPr>
            <a:r>
              <a:rPr lang="en-CA" sz="2800" b="1" dirty="0">
                <a:latin typeface="+mn-lt"/>
              </a:rPr>
              <a:t>URN</a:t>
            </a:r>
          </a:p>
          <a:p>
            <a:pPr marL="576072" indent="-576072">
              <a:buFont typeface="Arial" pitchFamily="34" charset="0"/>
              <a:buChar char="•"/>
            </a:pPr>
            <a:r>
              <a:rPr lang="en-CA" sz="2800" dirty="0">
                <a:latin typeface="+mn-lt"/>
              </a:rPr>
              <a:t>ARK</a:t>
            </a:r>
          </a:p>
          <a:p>
            <a:pPr marL="576072" indent="-576072">
              <a:buFont typeface="Arial" pitchFamily="34" charset="0"/>
              <a:buChar char="•"/>
            </a:pPr>
            <a:r>
              <a:rPr lang="en-CA" sz="2800" b="1" dirty="0">
                <a:latin typeface="+mn-lt"/>
              </a:rPr>
              <a:t>Handle</a:t>
            </a:r>
          </a:p>
          <a:p>
            <a:pPr marL="576072" indent="-576072">
              <a:buFont typeface="Arial" pitchFamily="34" charset="0"/>
              <a:buChar char="•"/>
            </a:pPr>
            <a:r>
              <a:rPr lang="en-CA" sz="2800" b="1" dirty="0">
                <a:latin typeface="+mn-lt"/>
              </a:rPr>
              <a:t>PURL</a:t>
            </a:r>
          </a:p>
          <a:p>
            <a:pPr marL="576072" indent="-576072">
              <a:buFont typeface="Arial" pitchFamily="34" charset="0"/>
              <a:buChar char="•"/>
            </a:pPr>
            <a:r>
              <a:rPr lang="en-CA" sz="2800" b="1" dirty="0">
                <a:latin typeface="+mn-lt"/>
              </a:rPr>
              <a:t>Persistent identifier system HDL</a:t>
            </a:r>
          </a:p>
          <a:p>
            <a:pPr marL="576072" indent="-576072">
              <a:buFont typeface="Arial" pitchFamily="34" charset="0"/>
              <a:buChar char="•"/>
            </a:pPr>
            <a:r>
              <a:rPr lang="en-CA" sz="2800" b="1" dirty="0">
                <a:latin typeface="+mn-lt"/>
              </a:rPr>
              <a:t>Repository/ registry ID</a:t>
            </a:r>
          </a:p>
          <a:p>
            <a:pPr marL="576072" indent="-576072">
              <a:buFont typeface="Arial" pitchFamily="34" charset="0"/>
              <a:buChar char="•"/>
            </a:pPr>
            <a:r>
              <a:rPr lang="en-CA" sz="2800" b="1" dirty="0">
                <a:latin typeface="+mn-lt"/>
              </a:rPr>
              <a:t>Unique Patient Number</a:t>
            </a:r>
          </a:p>
        </p:txBody>
      </p:sp>
      <p:sp>
        <p:nvSpPr>
          <p:cNvPr id="76" name="Title 3a -STANDARDS"/>
          <p:cNvSpPr>
            <a:spLocks noChangeArrowheads="1"/>
          </p:cNvSpPr>
          <p:nvPr/>
        </p:nvSpPr>
        <p:spPr bwMode="auto">
          <a:xfrm>
            <a:off x="6420846" y="2605797"/>
            <a:ext cx="5812992" cy="842726"/>
          </a:xfrm>
          <a:prstGeom prst="rect">
            <a:avLst/>
          </a:prstGeom>
          <a:ln w="127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72576" tIns="36288" rIns="72576" bIns="36288" numCol="1" anchor="t" anchorCtr="0" compatLnSpc="1">
            <a:prstTxWarp prst="textNoShape">
              <a:avLst/>
            </a:prstTxWarp>
            <a:spAutoFit/>
          </a:bodyPr>
          <a:lstStyle/>
          <a:p>
            <a:pPr defTabSz="1843430"/>
            <a:r>
              <a:rPr lang="en-US" sz="5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DATA STANDARDS</a:t>
            </a:r>
            <a:endParaRPr lang="en-US" sz="5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TextBox 3a"/>
          <p:cNvSpPr txBox="1"/>
          <p:nvPr/>
        </p:nvSpPr>
        <p:spPr>
          <a:xfrm>
            <a:off x="6705800" y="4334596"/>
            <a:ext cx="5421939" cy="4064129"/>
          </a:xfrm>
          <a:prstGeom prst="rect">
            <a:avLst/>
          </a:prstGeom>
          <a:noFill/>
        </p:spPr>
        <p:txBody>
          <a:bodyPr wrap="none" lIns="184343" tIns="92172" rIns="184343" bIns="92172" rtlCol="0">
            <a:spAutoFit/>
          </a:bodyPr>
          <a:lstStyle/>
          <a:p>
            <a:pPr marL="576072" indent="-576072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No universal standards</a:t>
            </a:r>
          </a:p>
          <a:p>
            <a:pPr marL="576072" indent="-576072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Leave to submitter and journal</a:t>
            </a:r>
          </a:p>
          <a:p>
            <a:pPr marL="576072" indent="-576072">
              <a:buFont typeface="Arial" panose="020B0604020202020204" pitchFamily="34" charset="0"/>
              <a:buChar char="•"/>
            </a:pPr>
            <a:endParaRPr lang="en-US" sz="2800" dirty="0">
              <a:latin typeface="+mn-lt"/>
            </a:endParaRPr>
          </a:p>
          <a:p>
            <a:pPr marL="576072" indent="-576072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Range of standards </a:t>
            </a:r>
          </a:p>
          <a:p>
            <a:pPr marL="576072" indent="-576072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Defined </a:t>
            </a:r>
          </a:p>
          <a:p>
            <a:pPr marL="576072" indent="-576072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No specific </a:t>
            </a:r>
          </a:p>
          <a:p>
            <a:pPr marL="576072" indent="-576072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No specific fields</a:t>
            </a:r>
          </a:p>
          <a:p>
            <a:pPr marL="576072" indent="-576072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Any</a:t>
            </a:r>
          </a:p>
          <a:p>
            <a:pPr marL="576072" indent="-576072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As is</a:t>
            </a:r>
          </a:p>
        </p:txBody>
      </p:sp>
      <p:sp>
        <p:nvSpPr>
          <p:cNvPr id="69" name="Title 4 - Who upload"/>
          <p:cNvSpPr>
            <a:spLocks noChangeArrowheads="1"/>
          </p:cNvSpPr>
          <p:nvPr/>
        </p:nvSpPr>
        <p:spPr bwMode="auto">
          <a:xfrm>
            <a:off x="6161438" y="2641382"/>
            <a:ext cx="6054076" cy="842144"/>
          </a:xfrm>
          <a:prstGeom prst="rect">
            <a:avLst/>
          </a:prstGeom>
          <a:ln w="127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72576" tIns="36288" rIns="72576" bIns="36288" numCol="1" anchor="t" anchorCtr="0" compatLnSpc="1">
            <a:prstTxWarp prst="textNoShape">
              <a:avLst/>
            </a:prstTxWarp>
            <a:spAutoFit/>
          </a:bodyPr>
          <a:lstStyle/>
          <a:p>
            <a:pPr defTabSz="1843430"/>
            <a:r>
              <a:rPr lang="en-US" sz="5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WHO CAN UPLOAD</a:t>
            </a:r>
            <a:endParaRPr lang="en-US" sz="5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TextBox 4"/>
          <p:cNvSpPr txBox="1"/>
          <p:nvPr/>
        </p:nvSpPr>
        <p:spPr>
          <a:xfrm>
            <a:off x="4176619" y="4063798"/>
            <a:ext cx="5032665" cy="2340580"/>
          </a:xfrm>
          <a:prstGeom prst="rect">
            <a:avLst/>
          </a:prstGeom>
          <a:noFill/>
        </p:spPr>
        <p:txBody>
          <a:bodyPr wrap="none" lIns="184343" tIns="92172" rIns="184343" bIns="92172" rtlCol="0">
            <a:spAutoFit/>
          </a:bodyPr>
          <a:lstStyle/>
          <a:p>
            <a:pPr marL="576072" indent="-576072">
              <a:buFont typeface="Arial" pitchFamily="34" charset="0"/>
              <a:buChar char="•"/>
            </a:pPr>
            <a:r>
              <a:rPr lang="en-US" sz="2800" dirty="0">
                <a:latin typeface="+mn-lt"/>
              </a:rPr>
              <a:t>Anyone</a:t>
            </a:r>
          </a:p>
          <a:p>
            <a:pPr marL="576072" indent="-576072">
              <a:buFont typeface="Arial" pitchFamily="34" charset="0"/>
              <a:buChar char="•"/>
            </a:pPr>
            <a:r>
              <a:rPr lang="en-US" sz="2800" dirty="0">
                <a:latin typeface="+mn-lt"/>
              </a:rPr>
              <a:t>Anyone from a given county</a:t>
            </a:r>
          </a:p>
          <a:p>
            <a:pPr marL="576072" indent="-576072">
              <a:buFont typeface="Arial" pitchFamily="34" charset="0"/>
              <a:buChar char="•"/>
            </a:pPr>
            <a:r>
              <a:rPr lang="en-US" sz="2800" dirty="0">
                <a:latin typeface="+mn-lt"/>
              </a:rPr>
              <a:t>Institution based</a:t>
            </a:r>
          </a:p>
          <a:p>
            <a:pPr marL="576072" indent="-576072">
              <a:buFont typeface="Arial" pitchFamily="34" charset="0"/>
              <a:buChar char="•"/>
            </a:pPr>
            <a:r>
              <a:rPr lang="en-US" sz="2800" dirty="0">
                <a:latin typeface="+mn-lt"/>
              </a:rPr>
              <a:t>Collaborators of </a:t>
            </a:r>
          </a:p>
          <a:p>
            <a:pPr marL="576072" indent="-576072">
              <a:buFont typeface="Arial" pitchFamily="34" charset="0"/>
              <a:buChar char="•"/>
            </a:pPr>
            <a:r>
              <a:rPr lang="en-US" sz="2800" dirty="0">
                <a:latin typeface="+mn-lt"/>
              </a:rPr>
              <a:t>Only if published</a:t>
            </a:r>
          </a:p>
        </p:txBody>
      </p:sp>
      <p:sp>
        <p:nvSpPr>
          <p:cNvPr id="67" name="Title 5 - Access"/>
          <p:cNvSpPr>
            <a:spLocks noChangeArrowheads="1"/>
          </p:cNvSpPr>
          <p:nvPr/>
        </p:nvSpPr>
        <p:spPr bwMode="auto">
          <a:xfrm>
            <a:off x="5062740" y="2637378"/>
            <a:ext cx="8621316" cy="842144"/>
          </a:xfrm>
          <a:prstGeom prst="rect">
            <a:avLst/>
          </a:prstGeom>
          <a:ln w="127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72576" tIns="36288" rIns="72576" bIns="36288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z="5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SECONDARY USE  ACCESS</a:t>
            </a:r>
            <a:endParaRPr lang="en-US" sz="5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4736498" y="3745998"/>
            <a:ext cx="9542884" cy="5972344"/>
          </a:xfrm>
          <a:prstGeom prst="rect">
            <a:avLst/>
          </a:prstGeom>
          <a:noFill/>
        </p:spPr>
        <p:txBody>
          <a:bodyPr wrap="square" lIns="184343" tIns="92172" rIns="184343" bIns="92172" rtlCol="0">
            <a:spAutoFit/>
          </a:bodyPr>
          <a:lstStyle/>
          <a:p>
            <a:pPr>
              <a:spcBef>
                <a:spcPts val="1210"/>
              </a:spcBef>
            </a:pPr>
            <a:r>
              <a:rPr lang="en-CA" sz="2800" dirty="0">
                <a:latin typeface="+mn-lt"/>
              </a:rPr>
              <a:t>Open</a:t>
            </a:r>
          </a:p>
          <a:p>
            <a:pPr lvl="1"/>
            <a:r>
              <a:rPr lang="en-CA" sz="2800" dirty="0">
                <a:latin typeface="+mn-lt"/>
              </a:rPr>
              <a:t>free to download &amp; no legal barriers to reuse</a:t>
            </a:r>
          </a:p>
          <a:p>
            <a:pPr>
              <a:spcBef>
                <a:spcPts val="1210"/>
              </a:spcBef>
            </a:pPr>
            <a:r>
              <a:rPr lang="en-CA" sz="2800" dirty="0">
                <a:latin typeface="+mn-lt"/>
              </a:rPr>
              <a:t>Limited /Restricted</a:t>
            </a:r>
          </a:p>
          <a:p>
            <a:pPr lvl="1"/>
            <a:r>
              <a:rPr lang="en-CA" sz="2800" dirty="0">
                <a:latin typeface="+mn-lt"/>
              </a:rPr>
              <a:t>upon request</a:t>
            </a:r>
          </a:p>
          <a:p>
            <a:pPr lvl="1"/>
            <a:r>
              <a:rPr lang="en-CA" sz="2800" dirty="0">
                <a:latin typeface="+mn-lt"/>
              </a:rPr>
              <a:t>qualified researcher</a:t>
            </a:r>
          </a:p>
          <a:p>
            <a:pPr>
              <a:spcBef>
                <a:spcPts val="1210"/>
              </a:spcBef>
            </a:pPr>
            <a:r>
              <a:rPr lang="en-CA" sz="2800" dirty="0">
                <a:latin typeface="+mn-lt"/>
              </a:rPr>
              <a:t> Conditions</a:t>
            </a:r>
          </a:p>
          <a:p>
            <a:pPr lvl="1"/>
            <a:r>
              <a:rPr lang="en-CA" sz="2800" dirty="0">
                <a:latin typeface="+mn-lt"/>
              </a:rPr>
              <a:t>data use agreement </a:t>
            </a:r>
          </a:p>
          <a:p>
            <a:pPr lvl="1"/>
            <a:r>
              <a:rPr lang="en-CA" sz="2800" dirty="0">
                <a:latin typeface="+mn-lt"/>
              </a:rPr>
              <a:t>no sharing </a:t>
            </a:r>
          </a:p>
          <a:p>
            <a:pPr>
              <a:spcBef>
                <a:spcPts val="1210"/>
              </a:spcBef>
            </a:pPr>
            <a:r>
              <a:rPr lang="en-CA" sz="2800" dirty="0">
                <a:latin typeface="+mn-lt"/>
              </a:rPr>
              <a:t>Closed</a:t>
            </a:r>
            <a:r>
              <a:rPr lang="en-CA" sz="2800" b="1" dirty="0">
                <a:latin typeface="+mn-lt"/>
              </a:rPr>
              <a:t> </a:t>
            </a:r>
            <a:endParaRPr lang="en-CA" sz="2800" dirty="0">
              <a:latin typeface="+mn-lt"/>
            </a:endParaRPr>
          </a:p>
          <a:p>
            <a:pPr lvl="1"/>
            <a:r>
              <a:rPr lang="en-GB" sz="2800" dirty="0">
                <a:latin typeface="+mn-lt"/>
              </a:rPr>
              <a:t>responsible organisation only</a:t>
            </a:r>
            <a:endParaRPr lang="en-CA" sz="2800" dirty="0">
              <a:latin typeface="+mn-lt"/>
            </a:endParaRPr>
          </a:p>
          <a:p>
            <a:pPr>
              <a:spcBef>
                <a:spcPts val="1210"/>
              </a:spcBef>
            </a:pPr>
            <a:r>
              <a:rPr lang="en-CA" sz="2800" dirty="0">
                <a:latin typeface="+mn-lt"/>
              </a:rPr>
              <a:t>Combination</a:t>
            </a:r>
          </a:p>
          <a:p>
            <a:endParaRPr lang="en-CA" dirty="0"/>
          </a:p>
        </p:txBody>
      </p:sp>
      <p:sp>
        <p:nvSpPr>
          <p:cNvPr id="71" name="Title 6 Partnership"/>
          <p:cNvSpPr>
            <a:spLocks noChangeArrowheads="1"/>
          </p:cNvSpPr>
          <p:nvPr/>
        </p:nvSpPr>
        <p:spPr bwMode="auto">
          <a:xfrm>
            <a:off x="7058913" y="2615356"/>
            <a:ext cx="4635610" cy="842144"/>
          </a:xfrm>
          <a:prstGeom prst="rect">
            <a:avLst/>
          </a:prstGeom>
          <a:ln w="127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72576" tIns="36288" rIns="72576" bIns="36288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z="5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PARTNERSHIP</a:t>
            </a:r>
            <a:endParaRPr lang="en-US" sz="5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6"/>
          <p:cNvSpPr txBox="1"/>
          <p:nvPr/>
        </p:nvSpPr>
        <p:spPr>
          <a:xfrm>
            <a:off x="4797613" y="3822961"/>
            <a:ext cx="5418283" cy="4833570"/>
          </a:xfrm>
          <a:prstGeom prst="rect">
            <a:avLst/>
          </a:prstGeom>
          <a:noFill/>
        </p:spPr>
        <p:txBody>
          <a:bodyPr wrap="none" lIns="184343" tIns="92172" rIns="184343" bIns="92172" rtlCol="0">
            <a:spAutoFit/>
          </a:bodyPr>
          <a:lstStyle/>
          <a:p>
            <a:pPr>
              <a:spcBef>
                <a:spcPts val="1210"/>
              </a:spcBef>
            </a:pPr>
            <a:r>
              <a:rPr lang="en-CA" sz="2800" dirty="0">
                <a:latin typeface="+mn-lt"/>
              </a:rPr>
              <a:t>Journals /publishers</a:t>
            </a:r>
          </a:p>
          <a:p>
            <a:pPr lvl="1"/>
            <a:r>
              <a:rPr lang="en-CA" sz="2800" dirty="0">
                <a:latin typeface="+mn-lt"/>
              </a:rPr>
              <a:t>Dryad- BMJ</a:t>
            </a:r>
          </a:p>
          <a:p>
            <a:pPr lvl="1"/>
            <a:r>
              <a:rPr lang="en-CA" sz="2800" dirty="0" err="1">
                <a:latin typeface="+mn-lt"/>
              </a:rPr>
              <a:t>Figshare</a:t>
            </a:r>
            <a:r>
              <a:rPr lang="en-CA" sz="2800" dirty="0">
                <a:latin typeface="+mn-lt"/>
              </a:rPr>
              <a:t>- </a:t>
            </a:r>
            <a:r>
              <a:rPr lang="en-CA" sz="2800" dirty="0" err="1">
                <a:latin typeface="+mn-lt"/>
              </a:rPr>
              <a:t>PLoS</a:t>
            </a:r>
            <a:r>
              <a:rPr lang="en-CA" sz="2800" dirty="0">
                <a:latin typeface="+mn-lt"/>
              </a:rPr>
              <a:t>, Faculty 1000</a:t>
            </a:r>
          </a:p>
          <a:p>
            <a:pPr>
              <a:spcBef>
                <a:spcPts val="1210"/>
              </a:spcBef>
            </a:pPr>
            <a:r>
              <a:rPr lang="en-CA" sz="2800" dirty="0">
                <a:latin typeface="+mn-lt"/>
              </a:rPr>
              <a:t>ORCID</a:t>
            </a:r>
          </a:p>
          <a:p>
            <a:pPr>
              <a:spcBef>
                <a:spcPts val="1210"/>
              </a:spcBef>
            </a:pPr>
            <a:r>
              <a:rPr lang="en-CA" sz="2800" dirty="0">
                <a:latin typeface="+mn-lt"/>
              </a:rPr>
              <a:t>Funding agencies</a:t>
            </a:r>
          </a:p>
          <a:p>
            <a:pPr>
              <a:spcBef>
                <a:spcPts val="1210"/>
              </a:spcBef>
            </a:pPr>
            <a:r>
              <a:rPr lang="en-CA" sz="2800" dirty="0">
                <a:latin typeface="+mn-lt"/>
              </a:rPr>
              <a:t>Governments</a:t>
            </a:r>
          </a:p>
          <a:p>
            <a:pPr>
              <a:spcBef>
                <a:spcPts val="1210"/>
              </a:spcBef>
            </a:pPr>
            <a:r>
              <a:rPr lang="en-CA" sz="2800" dirty="0">
                <a:latin typeface="+mn-lt"/>
              </a:rPr>
              <a:t>Consortia</a:t>
            </a:r>
          </a:p>
          <a:p>
            <a:pPr>
              <a:spcBef>
                <a:spcPts val="1210"/>
              </a:spcBef>
            </a:pPr>
            <a:r>
              <a:rPr lang="en-CA" sz="2800" dirty="0">
                <a:latin typeface="+mn-lt"/>
              </a:rPr>
              <a:t>Pharma-Academy</a:t>
            </a:r>
          </a:p>
          <a:p>
            <a:pPr lvl="1"/>
            <a:r>
              <a:rPr lang="en-CA" sz="2800" dirty="0">
                <a:latin typeface="+mn-lt"/>
              </a:rPr>
              <a:t>Yoda-Medtronic</a:t>
            </a:r>
          </a:p>
        </p:txBody>
      </p:sp>
      <p:sp>
        <p:nvSpPr>
          <p:cNvPr id="74" name="Title 7 Type of research data"/>
          <p:cNvSpPr>
            <a:spLocks noChangeArrowheads="1"/>
          </p:cNvSpPr>
          <p:nvPr/>
        </p:nvSpPr>
        <p:spPr bwMode="auto">
          <a:xfrm>
            <a:off x="5095575" y="2653986"/>
            <a:ext cx="8408310" cy="842144"/>
          </a:xfrm>
          <a:prstGeom prst="rect">
            <a:avLst/>
          </a:prstGeom>
          <a:ln w="127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72576" tIns="36288" rIns="72576" bIns="36288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5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TYPE OF RESEARCH DATA</a:t>
            </a:r>
            <a:endParaRPr lang="en-US" sz="5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7"/>
          <p:cNvSpPr txBox="1"/>
          <p:nvPr/>
        </p:nvSpPr>
        <p:spPr>
          <a:xfrm>
            <a:off x="5095575" y="3986213"/>
            <a:ext cx="8417134" cy="4495016"/>
          </a:xfrm>
          <a:prstGeom prst="rect">
            <a:avLst/>
          </a:prstGeom>
          <a:noFill/>
        </p:spPr>
        <p:txBody>
          <a:bodyPr wrap="square" lIns="184343" tIns="92172" rIns="184343" bIns="92172" rtlCol="0">
            <a:spAutoFit/>
          </a:bodyPr>
          <a:lstStyle/>
          <a:p>
            <a:pPr marL="576072" indent="-576072">
              <a:buFont typeface="Arial" pitchFamily="34" charset="0"/>
              <a:buChar char="•"/>
            </a:pPr>
            <a:r>
              <a:rPr lang="en-CA" sz="2800" dirty="0"/>
              <a:t>publications </a:t>
            </a:r>
          </a:p>
          <a:p>
            <a:pPr marL="576072" indent="-576072">
              <a:buFont typeface="Arial" pitchFamily="34" charset="0"/>
              <a:buChar char="•"/>
            </a:pPr>
            <a:r>
              <a:rPr lang="en-CA" sz="2800" dirty="0"/>
              <a:t>any standard file</a:t>
            </a:r>
          </a:p>
          <a:p>
            <a:pPr marL="576072" indent="-576072">
              <a:buFont typeface="Arial" pitchFamily="34" charset="0"/>
              <a:buChar char="•"/>
            </a:pPr>
            <a:r>
              <a:rPr lang="en-CA" sz="2800" dirty="0"/>
              <a:t>images, graphs, video</a:t>
            </a:r>
          </a:p>
          <a:p>
            <a:pPr marL="576072" indent="-576072">
              <a:buFont typeface="Arial" pitchFamily="34" charset="0"/>
              <a:buChar char="•"/>
            </a:pPr>
            <a:r>
              <a:rPr lang="en-CA" sz="2800" dirty="0"/>
              <a:t>multimedia &amp; audiovisual</a:t>
            </a:r>
          </a:p>
          <a:p>
            <a:pPr marL="576072" indent="-576072">
              <a:buFont typeface="Arial" pitchFamily="34" charset="0"/>
              <a:buChar char="•"/>
            </a:pPr>
            <a:r>
              <a:rPr lang="en-CA" sz="2800" dirty="0"/>
              <a:t>datasets</a:t>
            </a:r>
          </a:p>
          <a:p>
            <a:pPr marL="576072" indent="-576072">
              <a:buFont typeface="Arial" pitchFamily="34" charset="0"/>
              <a:buChar char="•"/>
            </a:pPr>
            <a:r>
              <a:rPr lang="en-CA" sz="2800" dirty="0"/>
              <a:t>outcome data</a:t>
            </a:r>
          </a:p>
          <a:p>
            <a:pPr marL="576072" indent="-576072">
              <a:buFont typeface="Arial" pitchFamily="34" charset="0"/>
              <a:buChar char="•"/>
            </a:pPr>
            <a:r>
              <a:rPr lang="en-CA" sz="2800" dirty="0"/>
              <a:t>summary data </a:t>
            </a:r>
          </a:p>
          <a:p>
            <a:pPr marL="576072" indent="-576072">
              <a:buFont typeface="Arial" pitchFamily="34" charset="0"/>
              <a:buChar char="•"/>
            </a:pPr>
            <a:r>
              <a:rPr lang="en-CA" sz="2800" dirty="0"/>
              <a:t>raw data</a:t>
            </a:r>
          </a:p>
          <a:p>
            <a:pPr marL="576072" indent="-576072">
              <a:buFont typeface="Arial" pitchFamily="34" charset="0"/>
              <a:buChar char="•"/>
            </a:pPr>
            <a:r>
              <a:rPr lang="en-CA" sz="2800" dirty="0"/>
              <a:t>individual participant data</a:t>
            </a:r>
          </a:p>
          <a:p>
            <a:pPr marL="576072" indent="-576072">
              <a:buFont typeface="Arial" pitchFamily="34" charset="0"/>
              <a:buChar char="•"/>
            </a:pPr>
            <a:r>
              <a:rPr lang="en-CA" sz="2800" dirty="0"/>
              <a:t>metadata</a:t>
            </a:r>
          </a:p>
        </p:txBody>
      </p:sp>
      <p:sp>
        <p:nvSpPr>
          <p:cNvPr id="72" name="Title 8 - Quality Control"/>
          <p:cNvSpPr>
            <a:spLocks noChangeArrowheads="1"/>
          </p:cNvSpPr>
          <p:nvPr/>
        </p:nvSpPr>
        <p:spPr bwMode="auto">
          <a:xfrm>
            <a:off x="5750751" y="2615356"/>
            <a:ext cx="7245298" cy="842144"/>
          </a:xfrm>
          <a:prstGeom prst="rect">
            <a:avLst/>
          </a:prstGeom>
          <a:ln w="127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72576" tIns="36288" rIns="72576" bIns="36288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z="5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CONTROL OF QUALITY</a:t>
            </a:r>
            <a:endParaRPr lang="en-US" sz="5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59180" y="4175343"/>
            <a:ext cx="5850068" cy="4248795"/>
          </a:xfrm>
          <a:prstGeom prst="rect">
            <a:avLst/>
          </a:prstGeom>
          <a:noFill/>
        </p:spPr>
        <p:txBody>
          <a:bodyPr wrap="none" lIns="184343" tIns="92172" rIns="184343" bIns="92172" rtlCol="0">
            <a:spAutoFit/>
          </a:bodyPr>
          <a:lstStyle/>
          <a:p>
            <a:pPr>
              <a:spcBef>
                <a:spcPts val="1210"/>
              </a:spcBef>
            </a:pPr>
            <a:r>
              <a:rPr lang="en-US" sz="3200" dirty="0">
                <a:latin typeface="Calibri" panose="020F0502020204030204" pitchFamily="34" charset="0"/>
              </a:rPr>
              <a:t>At entrance:</a:t>
            </a:r>
          </a:p>
          <a:p>
            <a:pPr>
              <a:spcBef>
                <a:spcPts val="1210"/>
              </a:spcBef>
            </a:pPr>
            <a:r>
              <a:rPr lang="en-US" sz="2800" dirty="0">
                <a:latin typeface="Calibri" panose="020F0502020204030204" pitchFamily="34" charset="0"/>
              </a:rPr>
              <a:t>	Extensively curated at entrance</a:t>
            </a:r>
          </a:p>
          <a:p>
            <a:pPr>
              <a:spcBef>
                <a:spcPts val="1210"/>
              </a:spcBef>
            </a:pPr>
            <a:r>
              <a:rPr lang="en-US" sz="2800" dirty="0">
                <a:latin typeface="Calibri" panose="020F0502020204030204" pitchFamily="34" charset="0"/>
              </a:rPr>
              <a:t>	To certain extend</a:t>
            </a:r>
          </a:p>
          <a:p>
            <a:pPr>
              <a:spcBef>
                <a:spcPts val="1210"/>
              </a:spcBef>
            </a:pPr>
            <a:r>
              <a:rPr lang="en-US" sz="2800" dirty="0">
                <a:latin typeface="Calibri" panose="020F0502020204030204" pitchFamily="34" charset="0"/>
              </a:rPr>
              <a:t>	As is</a:t>
            </a:r>
          </a:p>
          <a:p>
            <a:pPr>
              <a:spcBef>
                <a:spcPts val="1210"/>
              </a:spcBef>
            </a:pPr>
            <a:r>
              <a:rPr lang="en-US" sz="3200" dirty="0">
                <a:latin typeface="Calibri" panose="020F0502020204030204" pitchFamily="34" charset="0"/>
              </a:rPr>
              <a:t>Once in the repository:</a:t>
            </a:r>
          </a:p>
          <a:p>
            <a:pPr>
              <a:spcBef>
                <a:spcPts val="1210"/>
              </a:spcBef>
            </a:pPr>
            <a:r>
              <a:rPr lang="en-US" sz="2800" dirty="0">
                <a:latin typeface="Calibri" panose="020F0502020204030204" pitchFamily="34" charset="0"/>
              </a:rPr>
              <a:t>	heterogeneity</a:t>
            </a:r>
          </a:p>
          <a:p>
            <a:pPr lvl="1">
              <a:spcBef>
                <a:spcPts val="1210"/>
              </a:spcBef>
            </a:pPr>
            <a:r>
              <a:rPr lang="en-CA" sz="2800" dirty="0">
                <a:latin typeface="Calibri" panose="020F0502020204030204" pitchFamily="34" charset="0"/>
              </a:rPr>
              <a:t>maintenance curatorship</a:t>
            </a:r>
            <a:endParaRPr lang="en-US" sz="2800" dirty="0">
              <a:latin typeface="Calibri" panose="020F0502020204030204" pitchFamily="34" charset="0"/>
            </a:endParaRPr>
          </a:p>
        </p:txBody>
      </p:sp>
      <p:sp>
        <p:nvSpPr>
          <p:cNvPr id="73" name="Title 9 - Arhitecture"/>
          <p:cNvSpPr>
            <a:spLocks noChangeArrowheads="1"/>
          </p:cNvSpPr>
          <p:nvPr/>
        </p:nvSpPr>
        <p:spPr bwMode="auto">
          <a:xfrm>
            <a:off x="6795203" y="2616798"/>
            <a:ext cx="5156394" cy="842144"/>
          </a:xfrm>
          <a:prstGeom prst="rect">
            <a:avLst/>
          </a:prstGeom>
          <a:ln w="127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72576" tIns="36288" rIns="72576" bIns="36288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z="5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ARCHITECTURE</a:t>
            </a:r>
            <a:endParaRPr lang="en-US" sz="5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95203" y="3733354"/>
            <a:ext cx="5119612" cy="5295235"/>
          </a:xfrm>
          <a:prstGeom prst="rect">
            <a:avLst/>
          </a:prstGeom>
          <a:noFill/>
        </p:spPr>
        <p:txBody>
          <a:bodyPr wrap="none" lIns="184343" tIns="92172" rIns="184343" bIns="92172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dirty="0">
                <a:latin typeface="+mn-lt"/>
              </a:rPr>
              <a:t>Query system</a:t>
            </a:r>
          </a:p>
          <a:p>
            <a:pPr>
              <a:spcBef>
                <a:spcPts val="0"/>
              </a:spcBef>
            </a:pPr>
            <a:r>
              <a:rPr lang="en-US" sz="2800" dirty="0">
                <a:latin typeface="+mn-lt"/>
              </a:rPr>
              <a:t>GUI 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latin typeface="+mn-lt"/>
              </a:rPr>
              <a:t>Online analysis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latin typeface="+mn-lt"/>
              </a:rPr>
              <a:t>Access data in situ vs download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latin typeface="+mn-lt"/>
              </a:rPr>
              <a:t>Report templates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latin typeface="+mn-lt"/>
              </a:rPr>
              <a:t>Social notification/ commentary 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latin typeface="+mn-lt"/>
              </a:rPr>
              <a:t>Researcher to data interface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latin typeface="+mn-lt"/>
              </a:rPr>
              <a:t>Standards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latin typeface="+mn-lt"/>
              </a:rPr>
              <a:t>Data use agreements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1A6E732-8181-4901-B2D5-9BA3DBC48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2D2D2D">
                    <a:tint val="75000"/>
                  </a:srgbClr>
                </a:solidFill>
              </a:rPr>
              <a:t>KKJ 2019</a:t>
            </a:r>
            <a:endParaRPr lang="en-US" dirty="0">
              <a:solidFill>
                <a:srgbClr val="2D2D2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8686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8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3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81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3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84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87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0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3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93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3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96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96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100"/>
                            </p:stCondLst>
                            <p:childTnLst>
                              <p:par>
                                <p:cTn id="1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6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1100"/>
                            </p:stCondLst>
                            <p:childTnLst>
                              <p:par>
                                <p:cTn id="1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1600"/>
                            </p:stCondLst>
                            <p:childTnLst>
                              <p:par>
                                <p:cTn id="1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2100"/>
                            </p:stCondLst>
                            <p:childTnLst>
                              <p:par>
                                <p:cTn id="1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2600"/>
                            </p:stCondLst>
                            <p:childTnLst>
                              <p:par>
                                <p:cTn id="1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0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91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19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3" presetID="56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 0.00355 L 0.12977 -0.24865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9" y="-126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3500"/>
                            </p:stCondLst>
                            <p:childTnLst>
                              <p:par>
                                <p:cTn id="1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4000"/>
                            </p:stCondLst>
                            <p:childTnLst>
                              <p:par>
                                <p:cTn id="2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4500"/>
                            </p:stCondLst>
                            <p:childTnLst>
                              <p:par>
                                <p:cTn id="2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000"/>
                            </p:stCondLst>
                            <p:childTnLst>
                              <p:par>
                                <p:cTn id="2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500"/>
                            </p:stCondLst>
                            <p:childTnLst>
                              <p:par>
                                <p:cTn id="2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6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40" presetID="8" presetClass="emph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4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2" presetID="49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038 -0.2522 L -0.002 0.00354 " pathEditMode="relative" rAng="0" ptsTypes="AA">
                                      <p:cBhvr>
                                        <p:cTn id="24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23" y="12787"/>
                                    </p:animMotion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2000"/>
                            </p:stCondLst>
                            <p:childTnLst>
                              <p:par>
                                <p:cTn id="269" presetID="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0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71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27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3" presetID="56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49931E-6 L -0.01927 -0.29084 " pathEditMode="relative" rAng="0" ptsTypes="AA">
                                      <p:cBhvr>
                                        <p:cTn id="27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2" y="-145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4500"/>
                            </p:stCondLst>
                            <p:childTnLst>
                              <p:par>
                                <p:cTn id="2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4500"/>
                            </p:stCondLst>
                            <p:childTnLst>
                              <p:par>
                                <p:cTn id="279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5000"/>
                            </p:stCondLst>
                            <p:childTnLst>
                              <p:par>
                                <p:cTn id="2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5500"/>
                            </p:stCondLst>
                            <p:childTnLst>
                              <p:par>
                                <p:cTn id="2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6000"/>
                            </p:stCondLst>
                            <p:childTnLst>
                              <p:par>
                                <p:cTn id="2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6500"/>
                            </p:stCondLst>
                            <p:childTnLst>
                              <p:par>
                                <p:cTn id="2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7000"/>
                            </p:stCondLst>
                            <p:childTnLst>
                              <p:par>
                                <p:cTn id="3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7500"/>
                            </p:stCondLst>
                            <p:childTnLst>
                              <p:par>
                                <p:cTn id="3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8000"/>
                            </p:stCondLst>
                            <p:childTnLst>
                              <p:par>
                                <p:cTn id="3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8500"/>
                            </p:stCondLst>
                            <p:childTnLst>
                              <p:par>
                                <p:cTn id="3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8" presetClass="emph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32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4" presetID="6" presetClass="emph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5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26" presetID="49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98 -0.28866 L 0.00555 -0.00741 " pathEditMode="relative" rAng="0" ptsTypes="AA">
                                      <p:cBhvr>
                                        <p:cTn id="32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" y="14051"/>
                                    </p:animMotion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2000"/>
                            </p:stCondLst>
                            <p:childTnLst>
                              <p:par>
                                <p:cTn id="356" presetID="6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7" dur="2000" fill="hold"/>
                                        <p:tgtEl>
                                          <p:spTgt spid="54"/>
                                        </p:tgtEl>
                                      </p:cBhvr>
                                      <p:by x="195000" y="195000"/>
                                    </p:animScale>
                                  </p:childTnLst>
                                </p:cTn>
                              </p:par>
                              <p:par>
                                <p:cTn id="358" presetID="8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35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0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-0.00031 L -0.17934 -0.32315 " pathEditMode="relative" rAng="0" ptsTypes="AA">
                                      <p:cBhvr>
                                        <p:cTn id="36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63" y="-161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4000"/>
                            </p:stCondLst>
                            <p:childTnLst>
                              <p:par>
                                <p:cTn id="3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ntr" presetSubtype="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4000"/>
                            </p:stCondLst>
                            <p:childTnLst>
                              <p:par>
                                <p:cTn id="3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2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4500"/>
                            </p:stCondLst>
                            <p:childTnLst>
                              <p:par>
                                <p:cTn id="3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6" dur="500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5000"/>
                            </p:stCondLst>
                            <p:childTnLst>
                              <p:par>
                                <p:cTn id="3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0" dur="500"/>
                                        <p:tgtEl>
                                          <p:spTgt spid="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5500"/>
                            </p:stCondLst>
                            <p:childTnLst>
                              <p:par>
                                <p:cTn id="3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4" dur="500"/>
                                        <p:tgtEl>
                                          <p:spTgt spid="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6000"/>
                            </p:stCondLst>
                            <p:childTnLst>
                              <p:par>
                                <p:cTn id="3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8" dur="500"/>
                                        <p:tgtEl>
                                          <p:spTgt spid="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6500"/>
                            </p:stCondLst>
                            <p:childTnLst>
                              <p:par>
                                <p:cTn id="3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2" dur="500"/>
                                        <p:tgtEl>
                                          <p:spTgt spid="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7000"/>
                            </p:stCondLst>
                            <p:childTnLst>
                              <p:par>
                                <p:cTn id="3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6" dur="500"/>
                                        <p:tgtEl>
                                          <p:spTgt spid="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7500"/>
                            </p:stCondLst>
                            <p:childTnLst>
                              <p:par>
                                <p:cTn id="3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0" dur="500"/>
                                        <p:tgtEl>
                                          <p:spTgt spid="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8" presetClass="emph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40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9" presetID="6" presetClass="emph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0" dur="2000" fill="hold"/>
                                        <p:tgtEl>
                                          <p:spTgt spid="5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11" presetID="49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925 -0.32279 L 0.00035 -0.00231 " pathEditMode="relative" rAng="0" ptsTypes="AA">
                                      <p:cBhvr>
                                        <p:cTn id="41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76" y="16016"/>
                                    </p:animMotion>
                                  </p:childTnLst>
                                </p:cTn>
                              </p:par>
                              <p:par>
                                <p:cTn id="413" presetID="10" presetClass="exit" presetSubtype="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/>
                                        <p:tgtEl>
                                          <p:spTgt spid="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500"/>
                                        <p:tgtEl>
                                          <p:spTgt spid="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/>
                                        <p:tgtEl>
                                          <p:spTgt spid="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500"/>
                                        <p:tgtEl>
                                          <p:spTgt spid="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41" presetID="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42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443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44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5" presetID="56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48033E-6 L -0.06511 -0.28691 " pathEditMode="relative" rAng="0" ptsTypes="AA">
                                      <p:cBhvr>
                                        <p:cTn id="44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4" y="-143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5000"/>
                            </p:stCondLst>
                            <p:childTnLst>
                              <p:par>
                                <p:cTn id="4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8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5500"/>
                            </p:stCondLst>
                            <p:childTnLst>
                              <p:par>
                                <p:cTn id="4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2" dur="500"/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6000"/>
                            </p:stCondLst>
                            <p:childTnLst>
                              <p:par>
                                <p:cTn id="4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6" dur="500"/>
                                        <p:tgtEl>
                                          <p:spTgt spid="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6500"/>
                            </p:stCondLst>
                            <p:childTnLst>
                              <p:par>
                                <p:cTn id="4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0" dur="500"/>
                                        <p:tgtEl>
                                          <p:spTgt spid="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7000"/>
                            </p:stCondLst>
                            <p:childTnLst>
                              <p:par>
                                <p:cTn id="4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4" dur="500"/>
                                        <p:tgtEl>
                                          <p:spTgt spid="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8" presetClass="emph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48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3" presetID="6" presetClass="emph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4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85" presetID="49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93 -0.28552 L 0.00018 -0.00162 " pathEditMode="relative" rAng="0" ptsTypes="AA">
                                      <p:cBhvr>
                                        <p:cTn id="48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" y="14183"/>
                                    </p:animMotion>
                                  </p:childTnLst>
                                </p:cTn>
                              </p:par>
                              <p:par>
                                <p:cTn id="4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8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1" dur="500"/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4" dur="500"/>
                                        <p:tgtEl>
                                          <p:spTgt spid="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7" dur="500"/>
                                        <p:tgtEl>
                                          <p:spTgt spid="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0" dur="500"/>
                                        <p:tgtEl>
                                          <p:spTgt spid="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2000"/>
                            </p:stCondLst>
                            <p:childTnLst>
                              <p:par>
                                <p:cTn id="506" presetID="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07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508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50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0" presetID="56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0162 L -0.08195 -0.29316 " pathEditMode="relative" rAng="0" ptsTypes="AA">
                                      <p:cBhvr>
                                        <p:cTn id="51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5" y="-145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4500"/>
                            </p:stCondLst>
                            <p:childTnLst>
                              <p:par>
                                <p:cTn id="5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10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5000"/>
                            </p:stCondLst>
                            <p:childTnLst>
                              <p:par>
                                <p:cTn id="5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5500"/>
                            </p:stCondLst>
                            <p:childTnLst>
                              <p:par>
                                <p:cTn id="5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6000"/>
                            </p:stCondLst>
                            <p:childTnLst>
                              <p:par>
                                <p:cTn id="5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6500"/>
                            </p:stCondLst>
                            <p:childTnLst>
                              <p:par>
                                <p:cTn id="5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7000"/>
                            </p:stCondLst>
                            <p:childTnLst>
                              <p:par>
                                <p:cTn id="5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7500"/>
                            </p:stCondLst>
                            <p:childTnLst>
                              <p:par>
                                <p:cTn id="5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8000"/>
                            </p:stCondLst>
                            <p:childTnLst>
                              <p:par>
                                <p:cTn id="5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8500"/>
                            </p:stCondLst>
                            <p:childTnLst>
                              <p:par>
                                <p:cTn id="5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9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3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9500"/>
                            </p:stCondLst>
                            <p:childTnLst>
                              <p:par>
                                <p:cTn id="5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7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1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4" fill="hold">
                      <p:stCondLst>
                        <p:cond delay="indefinite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8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8" presetClass="emph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57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2" presetID="6" presetClass="emph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3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74" presetID="49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38 -0.29177 L 5.55556E-7 -0.00139 " pathEditMode="relative" rAng="0" ptsTypes="AA">
                                      <p:cBhvr>
                                        <p:cTn id="57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0" y="14507"/>
                                    </p:animMotion>
                                  </p:childTnLst>
                                </p:cTn>
                              </p:par>
                              <p:par>
                                <p:cTn id="576" presetID="10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8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1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4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7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0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2" fill="hold">
                            <p:stCondLst>
                              <p:cond delay="2000"/>
                            </p:stCondLst>
                            <p:childTnLst>
                              <p:par>
                                <p:cTn id="613" presetID="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14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615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6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7" presetID="56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5925E-6 L 0.36284 -0.28049 " pathEditMode="relative" rAng="0" ptsTypes="AA">
                                      <p:cBhvr>
                                        <p:cTn id="6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42" y="-140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4500"/>
                            </p:stCondLst>
                            <p:childTnLst>
                              <p:par>
                                <p:cTn id="6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2" presetID="10" presetClass="entr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7" fill="hold">
                            <p:stCondLst>
                              <p:cond delay="5000"/>
                            </p:stCondLst>
                            <p:childTnLst>
                              <p:par>
                                <p:cTn id="6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5500"/>
                            </p:stCondLst>
                            <p:childTnLst>
                              <p:par>
                                <p:cTn id="6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5" fill="hold">
                            <p:stCondLst>
                              <p:cond delay="6000"/>
                            </p:stCondLst>
                            <p:childTnLst>
                              <p:par>
                                <p:cTn id="6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9" fill="hold">
                            <p:stCondLst>
                              <p:cond delay="6500"/>
                            </p:stCondLst>
                            <p:childTnLst>
                              <p:par>
                                <p:cTn id="6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7" fill="hold">
                            <p:stCondLst>
                              <p:cond delay="7500"/>
                            </p:stCondLst>
                            <p:childTnLst>
                              <p:par>
                                <p:cTn id="6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0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1" fill="hold">
                            <p:stCondLst>
                              <p:cond delay="8000"/>
                            </p:stCondLst>
                            <p:childTnLst>
                              <p:par>
                                <p:cTn id="6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4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>
                            <p:stCondLst>
                              <p:cond delay="8500"/>
                            </p:stCondLst>
                            <p:childTnLst>
                              <p:par>
                                <p:cTn id="6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8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2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3" fill="hold">
                      <p:stCondLst>
                        <p:cond delay="indefinite"/>
                      </p:stCondLst>
                      <p:childTnLst>
                        <p:par>
                          <p:cTn id="664" fill="hold">
                            <p:stCondLst>
                              <p:cond delay="0"/>
                            </p:stCondLst>
                            <p:childTnLst>
                              <p:par>
                                <p:cTn id="6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7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9" fill="hold">
                            <p:stCondLst>
                              <p:cond delay="0"/>
                            </p:stCondLst>
                            <p:childTnLst>
                              <p:par>
                                <p:cTn id="670" presetID="6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1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72" presetID="8" presetClass="emph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67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4" presetID="49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989 -0.27718 L -0.0007 -0.00115 " pathEditMode="relative" rAng="0" ptsTypes="AA">
                                      <p:cBhvr>
                                        <p:cTn id="67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38" y="13790"/>
                                    </p:animMotion>
                                  </p:childTnLst>
                                </p:cTn>
                              </p:par>
                              <p:par>
                                <p:cTn id="676" presetID="10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8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1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4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6" fill="hold">
                            <p:stCondLst>
                              <p:cond delay="2000"/>
                            </p:stCondLst>
                            <p:childTnLst>
                              <p:par>
                                <p:cTn id="70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8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09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7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1" presetID="56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0.26927 -0.2544 " pathEditMode="relative" rAng="0" ptsTypes="AA">
                                      <p:cBhvr>
                                        <p:cTn id="71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55" y="-1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3" fill="hold">
                            <p:stCondLst>
                              <p:cond delay="4000"/>
                            </p:stCondLst>
                            <p:childTnLst>
                              <p:par>
                                <p:cTn id="7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6" presetID="10" presetClass="entr" presetSubtype="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5" fill="hold">
                            <p:stCondLst>
                              <p:cond delay="5000"/>
                            </p:stCondLst>
                            <p:childTnLst>
                              <p:par>
                                <p:cTn id="7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9" fill="hold">
                            <p:stCondLst>
                              <p:cond delay="5500"/>
                            </p:stCondLst>
                            <p:childTnLst>
                              <p:par>
                                <p:cTn id="7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3" fill="hold">
                            <p:stCondLst>
                              <p:cond delay="6000"/>
                            </p:stCondLst>
                            <p:childTnLst>
                              <p:par>
                                <p:cTn id="7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7" fill="hold">
                            <p:stCondLst>
                              <p:cond delay="6500"/>
                            </p:stCondLst>
                            <p:childTnLst>
                              <p:par>
                                <p:cTn id="7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1" fill="hold">
                            <p:stCondLst>
                              <p:cond delay="7000"/>
                            </p:stCondLst>
                            <p:childTnLst>
                              <p:par>
                                <p:cTn id="7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5" fill="hold">
                            <p:stCondLst>
                              <p:cond delay="7500"/>
                            </p:stCondLst>
                            <p:childTnLst>
                              <p:par>
                                <p:cTn id="7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9" fill="hold">
                            <p:stCondLst>
                              <p:cond delay="8000"/>
                            </p:stCondLst>
                            <p:childTnLst>
                              <p:par>
                                <p:cTn id="7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3" fill="hold">
                            <p:stCondLst>
                              <p:cond delay="8500"/>
                            </p:stCondLst>
                            <p:childTnLst>
                              <p:par>
                                <p:cTn id="7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6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7" fill="hold">
                            <p:stCondLst>
                              <p:cond delay="9000"/>
                            </p:stCondLst>
                            <p:childTnLst>
                              <p:par>
                                <p:cTn id="7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0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1" fill="hold">
                      <p:stCondLst>
                        <p:cond delay="indefinite"/>
                      </p:stCondLst>
                      <p:childTnLst>
                        <p:par>
                          <p:cTn id="762" fill="hold">
                            <p:stCondLst>
                              <p:cond delay="0"/>
                            </p:stCondLst>
                            <p:childTnLst>
                              <p:par>
                                <p:cTn id="7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5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7" fill="hold">
                            <p:stCondLst>
                              <p:cond delay="0"/>
                            </p:stCondLst>
                            <p:childTnLst>
                              <p:par>
                                <p:cTn id="768" presetID="6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9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0" presetID="8" presetClass="emph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77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2" presetID="49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45 -0.25405 L -0.00139 0.00216 " pathEditMode="relative" rAng="0" ptsTypes="AA">
                                      <p:cBhvr>
                                        <p:cTn id="77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2" y="12803"/>
                                    </p:animMotion>
                                  </p:childTnLst>
                                </p:cTn>
                              </p:par>
                              <p:par>
                                <p:cTn id="774" presetID="10" presetClass="exit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5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7" fill="hold">
                            <p:stCondLst>
                              <p:cond delay="2000"/>
                            </p:stCondLst>
                            <p:childTnLst>
                              <p:par>
                                <p:cTn id="808" presetID="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09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810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81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2" presetID="56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-0.00116 L 0.20139 -0.2559 " pathEditMode="relative" rAng="0" ptsTypes="AA">
                                      <p:cBhvr>
                                        <p:cTn id="81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-127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4" fill="hold">
                            <p:stCondLst>
                              <p:cond delay="4500"/>
                            </p:stCondLst>
                            <p:childTnLst>
                              <p:par>
                                <p:cTn id="815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7" presetID="10" presetClass="entr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2" fill="hold">
                            <p:stCondLst>
                              <p:cond delay="5000"/>
                            </p:stCondLst>
                            <p:childTnLst>
                              <p:par>
                                <p:cTn id="8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6" fill="hold">
                            <p:stCondLst>
                              <p:cond delay="5500"/>
                            </p:stCondLst>
                            <p:childTnLst>
                              <p:par>
                                <p:cTn id="8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0" fill="hold">
                            <p:stCondLst>
                              <p:cond delay="6000"/>
                            </p:stCondLst>
                            <p:childTnLst>
                              <p:par>
                                <p:cTn id="8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4" fill="hold">
                            <p:stCondLst>
                              <p:cond delay="6500"/>
                            </p:stCondLst>
                            <p:childTnLst>
                              <p:par>
                                <p:cTn id="8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8" fill="hold">
                            <p:stCondLst>
                              <p:cond delay="7000"/>
                            </p:stCondLst>
                            <p:childTnLst>
                              <p:par>
                                <p:cTn id="8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2" fill="hold">
                            <p:stCondLst>
                              <p:cond delay="7500"/>
                            </p:stCondLst>
                            <p:childTnLst>
                              <p:par>
                                <p:cTn id="8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6" fill="hold">
                            <p:stCondLst>
                              <p:cond delay="8000"/>
                            </p:stCondLst>
                            <p:childTnLst>
                              <p:par>
                                <p:cTn id="8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9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0" fill="hold">
                      <p:stCondLst>
                        <p:cond delay="indefinite"/>
                      </p:stCondLst>
                      <p:childTnLst>
                        <p:par>
                          <p:cTn id="851" fill="hold">
                            <p:stCondLst>
                              <p:cond delay="0"/>
                            </p:stCondLst>
                            <p:childTnLst>
                              <p:par>
                                <p:cTn id="8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4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6" fill="hold">
                            <p:stCondLst>
                              <p:cond delay="0"/>
                            </p:stCondLst>
                            <p:childTnLst>
                              <p:par>
                                <p:cTn id="857" presetID="6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8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59" presetID="8" presetClass="emph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86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1" presetID="49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052 -0.25405 L -0.00156 0.0007 " pathEditMode="relative" rAng="0" ptsTypes="AA">
                                      <p:cBhvr>
                                        <p:cTn id="86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04" y="12726"/>
                                    </p:animMotion>
                                  </p:childTnLst>
                                </p:cTn>
                              </p:par>
                              <p:par>
                                <p:cTn id="863" presetID="10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5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8" presetID="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89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195000" y="195000"/>
                                    </p:animScale>
                                  </p:childTnLst>
                                </p:cTn>
                              </p:par>
                              <p:par>
                                <p:cTn id="890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89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2" presetID="56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69 L -0.34531 -0.27857 " pathEditMode="relative" rAng="0" ptsTypes="AA">
                                      <p:cBhvr>
                                        <p:cTn id="89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09" y="-139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4" fill="hold">
                            <p:stCondLst>
                              <p:cond delay="4500"/>
                            </p:stCondLst>
                            <p:childTnLst>
                              <p:par>
                                <p:cTn id="8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9" presetID="10" presetClass="entr" presetSubtype="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2" fill="hold">
                            <p:stCondLst>
                              <p:cond delay="5000"/>
                            </p:stCondLst>
                            <p:childTnLst>
                              <p:par>
                                <p:cTn id="9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6" fill="hold">
                            <p:stCondLst>
                              <p:cond delay="5500"/>
                            </p:stCondLst>
                            <p:childTnLst>
                              <p:par>
                                <p:cTn id="9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0" fill="hold">
                            <p:stCondLst>
                              <p:cond delay="6000"/>
                            </p:stCondLst>
                            <p:childTnLst>
                              <p:par>
                                <p:cTn id="9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4" fill="hold">
                            <p:stCondLst>
                              <p:cond delay="6500"/>
                            </p:stCondLst>
                            <p:childTnLst>
                              <p:par>
                                <p:cTn id="9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8" fill="hold">
                            <p:stCondLst>
                              <p:cond delay="7000"/>
                            </p:stCondLst>
                            <p:childTnLst>
                              <p:par>
                                <p:cTn id="9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2" fill="hold">
                            <p:stCondLst>
                              <p:cond delay="7500"/>
                            </p:stCondLst>
                            <p:childTnLst>
                              <p:par>
                                <p:cTn id="9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6" fill="hold">
                            <p:stCondLst>
                              <p:cond delay="8000"/>
                            </p:stCondLst>
                            <p:childTnLst>
                              <p:par>
                                <p:cTn id="9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9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0" fill="hold">
                            <p:stCondLst>
                              <p:cond delay="8500"/>
                            </p:stCondLst>
                            <p:childTnLst>
                              <p:par>
                                <p:cTn id="9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3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4" fill="hold">
                            <p:stCondLst>
                              <p:cond delay="9000"/>
                            </p:stCondLst>
                            <p:childTnLst>
                              <p:par>
                                <p:cTn id="9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7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8" fill="hold">
                      <p:stCondLst>
                        <p:cond delay="indefinite"/>
                      </p:stCondLst>
                      <p:childTnLst>
                        <p:par>
                          <p:cTn id="939" fill="hold">
                            <p:stCondLst>
                              <p:cond delay="0"/>
                            </p:stCondLst>
                            <p:childTnLst>
                              <p:par>
                                <p:cTn id="9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2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4" presetID="8" presetClass="emph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94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6" presetID="6" presetClass="emph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7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48" presetID="49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357 -0.27719 L 0.0007 -0.00069 " pathEditMode="relative" rAng="0" ptsTypes="AA">
                                      <p:cBhvr>
                                        <p:cTn id="94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5" y="13813"/>
                                    </p:animMotion>
                                  </p:childTnLst>
                                </p:cTn>
                              </p:par>
                              <p:par>
                                <p:cTn id="950" presetID="10" presetClass="exit" presetSubtype="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9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5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8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34" grpId="0" animBg="1"/>
      <p:bldP spid="33" grpId="0" animBg="1"/>
      <p:bldP spid="35" grpId="0" animBg="1"/>
      <p:bldP spid="36" grpId="0" animBg="1"/>
      <p:bldP spid="37" grpId="0" animBg="1"/>
      <p:bldP spid="39" grpId="0" animBg="1"/>
      <p:bldP spid="41" grpId="0" animBg="1"/>
      <p:bldP spid="43" grpId="0" animBg="1"/>
      <p:bldP spid="45" grpId="0" animBg="1"/>
      <p:bldP spid="40" grpId="0" animBg="1"/>
      <p:bldP spid="40" grpId="1" animBg="1"/>
      <p:bldP spid="40" grpId="2" animBg="1"/>
      <p:bldP spid="40" grpId="3" animBg="1"/>
      <p:bldP spid="40" grpId="4" animBg="1"/>
      <p:bldP spid="40" grpId="5" animBg="1"/>
      <p:bldP spid="40" grpId="6" animBg="1"/>
      <p:bldP spid="40" grpId="7" animBg="1"/>
      <p:bldP spid="40" grpId="8" animBg="1"/>
      <p:bldP spid="42" grpId="0" animBg="1"/>
      <p:bldP spid="42" grpId="1" animBg="1"/>
      <p:bldP spid="42" grpId="2" animBg="1"/>
      <p:bldP spid="42" grpId="3" animBg="1"/>
      <p:bldP spid="42" grpId="4" animBg="1"/>
      <p:bldP spid="42" grpId="5" animBg="1"/>
      <p:bldP spid="42" grpId="6" animBg="1"/>
      <p:bldP spid="42" grpId="7" animBg="1"/>
      <p:bldP spid="42" grpId="8" animBg="1"/>
      <p:bldP spid="38" grpId="0" animBg="1"/>
      <p:bldP spid="38" grpId="1" animBg="1"/>
      <p:bldP spid="38" grpId="2" animBg="1"/>
      <p:bldP spid="38" grpId="3" animBg="1"/>
      <p:bldP spid="38" grpId="4" animBg="1"/>
      <p:bldP spid="38" grpId="5" animBg="1"/>
      <p:bldP spid="38" grpId="6" animBg="1"/>
      <p:bldP spid="38" grpId="7" animBg="1"/>
      <p:bldP spid="38" grpId="8" animBg="1"/>
      <p:bldP spid="46" grpId="0" animBg="1"/>
      <p:bldP spid="47" grpId="0" animBg="1"/>
      <p:bldP spid="48" grpId="0" animBg="1"/>
      <p:bldP spid="49" grpId="0" animBg="1"/>
      <p:bldP spid="49" grpId="1" animBg="1"/>
      <p:bldP spid="49" grpId="2" animBg="1"/>
      <p:bldP spid="49" grpId="3" animBg="1"/>
      <p:bldP spid="49" grpId="4" animBg="1"/>
      <p:bldP spid="49" grpId="5" animBg="1"/>
      <p:bldP spid="49" grpId="6" animBg="1"/>
      <p:bldP spid="49" grpId="7" animBg="1"/>
      <p:bldP spid="49" grpId="8" animBg="1"/>
      <p:bldP spid="52" grpId="0" animBg="1"/>
      <p:bldP spid="53" grpId="0" animBg="1"/>
      <p:bldP spid="54" grpId="0" animBg="1"/>
      <p:bldP spid="54" grpId="1" animBg="1"/>
      <p:bldP spid="54" grpId="2" animBg="1"/>
      <p:bldP spid="54" grpId="3" animBg="1"/>
      <p:bldP spid="54" grpId="4" animBg="1"/>
      <p:bldP spid="54" grpId="5" animBg="1"/>
      <p:bldP spid="54" grpId="6" animBg="1"/>
      <p:bldP spid="54" grpId="7" animBg="1"/>
      <p:bldP spid="54" grpId="8" animBg="1"/>
      <p:bldP spid="55" grpId="0" animBg="1"/>
      <p:bldP spid="56" grpId="0" animBg="1"/>
      <p:bldP spid="57" grpId="0" animBg="1"/>
      <p:bldP spid="58" grpId="0" animBg="1"/>
      <p:bldP spid="58" grpId="1" animBg="1"/>
      <p:bldP spid="58" grpId="2" animBg="1"/>
      <p:bldP spid="58" grpId="3" animBg="1"/>
      <p:bldP spid="58" grpId="4" animBg="1"/>
      <p:bldP spid="58" grpId="5" animBg="1"/>
      <p:bldP spid="58" grpId="6" animBg="1"/>
      <p:bldP spid="58" grpId="7" animBg="1"/>
      <p:bldP spid="58" grpId="8" animBg="1"/>
      <p:bldP spid="59" grpId="0" animBg="1"/>
      <p:bldP spid="60" grpId="0" animBg="1"/>
      <p:bldP spid="61" grpId="0" animBg="1"/>
      <p:bldP spid="62" grpId="0" animBg="1"/>
      <p:bldP spid="63" grpId="0" animBg="1"/>
      <p:bldP spid="44" grpId="0" animBg="1"/>
      <p:bldP spid="44" grpId="1" animBg="1"/>
      <p:bldP spid="44" grpId="2" animBg="1"/>
      <p:bldP spid="44" grpId="3" animBg="1"/>
      <p:bldP spid="44" grpId="4" animBg="1"/>
      <p:bldP spid="44" grpId="5" animBg="1"/>
      <p:bldP spid="44" grpId="6" animBg="1"/>
      <p:bldP spid="44" grpId="7" animBg="1"/>
      <p:bldP spid="44" grpId="8" animBg="1"/>
      <p:bldP spid="50" grpId="0" animBg="1"/>
      <p:bldP spid="50" grpId="1" animBg="1"/>
      <p:bldP spid="50" grpId="2" animBg="1"/>
      <p:bldP spid="50" grpId="3" animBg="1"/>
      <p:bldP spid="50" grpId="4" animBg="1"/>
      <p:bldP spid="50" grpId="5" animBg="1"/>
      <p:bldP spid="50" grpId="6" animBg="1"/>
      <p:bldP spid="50" grpId="7" animBg="1"/>
      <p:bldP spid="50" grpId="8" animBg="1"/>
      <p:bldP spid="51" grpId="0" animBg="1"/>
      <p:bldP spid="51" grpId="1" animBg="1"/>
      <p:bldP spid="51" grpId="2" animBg="1"/>
      <p:bldP spid="51" grpId="3" animBg="1"/>
      <p:bldP spid="51" grpId="4" animBg="1"/>
      <p:bldP spid="51" grpId="5" animBg="1"/>
      <p:bldP spid="51" grpId="6" animBg="1"/>
      <p:bldP spid="51" grpId="7" animBg="1"/>
      <p:bldP spid="51" grpId="8" animBg="1"/>
      <p:bldP spid="3" grpId="0" animBg="1"/>
      <p:bldP spid="3" grpId="1" animBg="1"/>
      <p:bldP spid="3" grpId="2" animBg="1"/>
      <p:bldP spid="3" grpId="3" animBg="1"/>
      <p:bldP spid="3" grpId="4" animBg="1"/>
      <p:bldP spid="3" grpId="5" animBg="1"/>
      <p:bldP spid="3" grpId="6" animBg="1"/>
      <p:bldP spid="3" grpId="7" animBg="1"/>
      <p:bldP spid="3" grpId="8" animBg="1"/>
      <p:bldP spid="3" grpId="9" animBg="1"/>
      <p:bldP spid="3" grpId="10" animBg="1"/>
      <p:bldP spid="3" grpId="11" animBg="1"/>
      <p:bldP spid="3" grpId="12" animBg="1"/>
      <p:bldP spid="3" grpId="13" animBg="1"/>
      <p:bldP spid="3" grpId="14" animBg="1"/>
      <p:bldP spid="3" grpId="15" animBg="1"/>
      <p:bldP spid="3" grpId="16" animBg="1"/>
      <p:bldP spid="3" grpId="17" animBg="1"/>
      <p:bldP spid="3" grpId="18" animBg="1"/>
      <p:bldP spid="3" grpId="19" animBg="1"/>
      <p:bldP spid="66" grpId="0" animBg="1"/>
      <p:bldP spid="66" grpId="1" animBg="1"/>
      <p:bldP spid="2" grpId="0" uiExpand="1" build="p"/>
      <p:bldP spid="2" grpId="1" build="p"/>
      <p:bldP spid="68" grpId="0" animBg="1"/>
      <p:bldP spid="68" grpId="1" animBg="1"/>
      <p:bldP spid="6" grpId="0" build="p"/>
      <p:bldP spid="6" grpId="1" build="p"/>
      <p:bldP spid="65" grpId="0" animBg="1"/>
      <p:bldP spid="65" grpId="1" animBg="1"/>
      <p:bldP spid="4" grpId="0" build="p"/>
      <p:bldP spid="4" grpId="1" build="p"/>
      <p:bldP spid="76" grpId="0" animBg="1"/>
      <p:bldP spid="76" grpId="1" animBg="1"/>
      <p:bldP spid="75" grpId="0" build="p"/>
      <p:bldP spid="75" grpId="1" build="p"/>
      <p:bldP spid="69" grpId="0" animBg="1"/>
      <p:bldP spid="69" grpId="1" animBg="1"/>
      <p:bldP spid="70" grpId="0" uiExpand="1" build="p"/>
      <p:bldP spid="70" grpId="1" uiExpand="1" build="allAtOnce"/>
      <p:bldP spid="67" grpId="0" animBg="1"/>
      <p:bldP spid="67" grpId="1" animBg="1"/>
      <p:bldP spid="7" grpId="0" build="p"/>
      <p:bldP spid="7" grpId="1" build="p"/>
      <p:bldP spid="71" grpId="0" animBg="1"/>
      <p:bldP spid="71" grpId="1" animBg="1"/>
      <p:bldP spid="8" grpId="0" build="p"/>
      <p:bldP spid="8" grpId="1" build="allAtOnce"/>
      <p:bldP spid="74" grpId="0" animBg="1"/>
      <p:bldP spid="74" grpId="1" animBg="1"/>
      <p:bldP spid="5" grpId="0" uiExpand="1" build="p"/>
      <p:bldP spid="5" grpId="1" uiExpand="1" build="allAtOnce"/>
      <p:bldP spid="72" grpId="0" animBg="1"/>
      <p:bldP spid="72" grpId="1" animBg="1"/>
      <p:bldP spid="9" grpId="0" uiExpand="1" build="p"/>
      <p:bldP spid="9" grpId="1" uiExpand="1" build="allAtOnce"/>
      <p:bldP spid="73" grpId="0" animBg="1"/>
      <p:bldP spid="73" grpId="1" animBg="1"/>
      <p:bldP spid="10" grpId="0" build="p"/>
      <p:bldP spid="10" grpId="1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Repositories registered in re3data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KKJ 2019</a:t>
            </a:r>
            <a:endParaRPr lang="en-US" dirty="0"/>
          </a:p>
        </p:txBody>
      </p:sp>
      <p:grpSp>
        <p:nvGrpSpPr>
          <p:cNvPr id="15" name="600"/>
          <p:cNvGrpSpPr/>
          <p:nvPr/>
        </p:nvGrpSpPr>
        <p:grpSpPr>
          <a:xfrm>
            <a:off x="7434805" y="2497540"/>
            <a:ext cx="569387" cy="5391708"/>
            <a:chOff x="8559055" y="2497540"/>
            <a:chExt cx="569387" cy="5391708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8828759" y="2497540"/>
              <a:ext cx="0" cy="502237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8559055" y="7519916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600</a:t>
              </a:r>
            </a:p>
          </p:txBody>
        </p:sp>
      </p:grpSp>
      <p:grpSp>
        <p:nvGrpSpPr>
          <p:cNvPr id="16" name="1275"/>
          <p:cNvGrpSpPr/>
          <p:nvPr/>
        </p:nvGrpSpPr>
        <p:grpSpPr>
          <a:xfrm>
            <a:off x="9626643" y="2474795"/>
            <a:ext cx="697627" cy="5389432"/>
            <a:chOff x="11950093" y="2474795"/>
            <a:chExt cx="697627" cy="5389432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2298907" y="2474795"/>
              <a:ext cx="0" cy="502237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11950093" y="7494895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1275</a:t>
              </a:r>
            </a:p>
          </p:txBody>
        </p:sp>
      </p:grpSp>
      <p:grpSp>
        <p:nvGrpSpPr>
          <p:cNvPr id="19" name="1347"/>
          <p:cNvGrpSpPr/>
          <p:nvPr/>
        </p:nvGrpSpPr>
        <p:grpSpPr>
          <a:xfrm>
            <a:off x="9824874" y="2474795"/>
            <a:ext cx="697627" cy="5978241"/>
            <a:chOff x="12373174" y="2474795"/>
            <a:chExt cx="697627" cy="5978241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12721988" y="2474795"/>
              <a:ext cx="0" cy="502237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2373174" y="8083704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1347</a:t>
              </a:r>
            </a:p>
          </p:txBody>
        </p:sp>
      </p:grpSp>
      <p:grpSp>
        <p:nvGrpSpPr>
          <p:cNvPr id="18" name="1415"/>
          <p:cNvGrpSpPr/>
          <p:nvPr/>
        </p:nvGrpSpPr>
        <p:grpSpPr>
          <a:xfrm>
            <a:off x="10114660" y="2483892"/>
            <a:ext cx="697627" cy="5576187"/>
            <a:chOff x="13178392" y="2472519"/>
            <a:chExt cx="697627" cy="5576187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527206" y="2472519"/>
              <a:ext cx="0" cy="502237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3178392" y="7679374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1415</a:t>
              </a:r>
            </a:p>
          </p:txBody>
        </p:sp>
      </p:grpSp>
      <p:grpSp>
        <p:nvGrpSpPr>
          <p:cNvPr id="17" name="2224"/>
          <p:cNvGrpSpPr/>
          <p:nvPr/>
        </p:nvGrpSpPr>
        <p:grpSpPr>
          <a:xfrm>
            <a:off x="12800370" y="2486392"/>
            <a:ext cx="697627" cy="5391708"/>
            <a:chOff x="13178392" y="2472519"/>
            <a:chExt cx="697627" cy="5391708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13527206" y="2472519"/>
              <a:ext cx="0" cy="502237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13178392" y="7494895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2224</a:t>
              </a:r>
            </a:p>
          </p:txBody>
        </p:sp>
      </p:grpSp>
      <p:grpSp>
        <p:nvGrpSpPr>
          <p:cNvPr id="22" name="2300"/>
          <p:cNvGrpSpPr/>
          <p:nvPr/>
        </p:nvGrpSpPr>
        <p:grpSpPr>
          <a:xfrm>
            <a:off x="13055200" y="2486392"/>
            <a:ext cx="697627" cy="5772188"/>
            <a:chOff x="13178392" y="2472519"/>
            <a:chExt cx="697627" cy="5772188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13527206" y="2472519"/>
              <a:ext cx="0" cy="502237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13178392" y="7875375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2300</a:t>
              </a:r>
            </a:p>
          </p:txBody>
        </p:sp>
      </p:grp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534744564"/>
              </p:ext>
            </p:extLst>
          </p:nvPr>
        </p:nvGraphicFramePr>
        <p:xfrm>
          <a:off x="3149468" y="1406526"/>
          <a:ext cx="12192000" cy="812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107F241-325C-4383-99AC-5FF44C048078}"/>
              </a:ext>
            </a:extLst>
          </p:cNvPr>
          <p:cNvSpPr txBox="1"/>
          <p:nvPr/>
        </p:nvSpPr>
        <p:spPr>
          <a:xfrm>
            <a:off x="15341468" y="7857369"/>
            <a:ext cx="29465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latin typeface="+mn-lt"/>
              </a:rPr>
              <a:t>2019: </a:t>
            </a:r>
          </a:p>
          <a:p>
            <a:r>
              <a:rPr lang="en-CA" sz="2400" b="1" dirty="0">
                <a:latin typeface="+mn-lt"/>
              </a:rPr>
              <a:t>29 host CT data: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b="1" dirty="0">
                <a:latin typeface="+mn-lt"/>
              </a:rPr>
              <a:t>14 general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b="1" dirty="0">
                <a:latin typeface="+mn-lt"/>
              </a:rPr>
              <a:t>12 disease specific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b="1" dirty="0">
                <a:latin typeface="+mn-lt"/>
              </a:rPr>
              <a:t>  3 domain</a:t>
            </a:r>
          </a:p>
        </p:txBody>
      </p:sp>
    </p:spTree>
    <p:extLst>
      <p:ext uri="{BB962C8B-B14F-4D97-AF65-F5344CB8AC3E}">
        <p14:creationId xmlns:p14="http://schemas.microsoft.com/office/powerpoint/2010/main" val="23815024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4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500"/>
                                        <p:tgtEl>
                                          <p:spTgt spid="4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series"/>
        </p:bldSub>
      </p:bldGraphic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What we learned so far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CA" b="1" dirty="0"/>
              <a:t>Repository types</a:t>
            </a:r>
            <a:endParaRPr lang="en-CA" b="1" dirty="0">
              <a:highlight>
                <a:srgbClr val="FFFF00"/>
              </a:highlight>
            </a:endParaRPr>
          </a:p>
          <a:p>
            <a:pPr lvl="1"/>
            <a:r>
              <a:rPr lang="en-CA" dirty="0"/>
              <a:t>Scientific area/ scope</a:t>
            </a:r>
          </a:p>
          <a:p>
            <a:pPr lvl="2"/>
            <a:r>
              <a:rPr lang="en-CA" dirty="0"/>
              <a:t>General any research (14)</a:t>
            </a:r>
          </a:p>
          <a:p>
            <a:pPr lvl="2"/>
            <a:r>
              <a:rPr lang="en-CA" dirty="0"/>
              <a:t>Disease specific  (12)</a:t>
            </a:r>
          </a:p>
          <a:p>
            <a:pPr lvl="2"/>
            <a:r>
              <a:rPr lang="en-CA" i="1" dirty="0"/>
              <a:t>Domain  / Clinical trials  repository (3)</a:t>
            </a:r>
          </a:p>
          <a:p>
            <a:pPr lvl="1"/>
            <a:r>
              <a:rPr lang="en-CA" dirty="0"/>
              <a:t>Geo coverage:  Global– Regional – International - Country - Institutional </a:t>
            </a:r>
          </a:p>
          <a:p>
            <a:pPr lvl="1"/>
            <a:r>
              <a:rPr lang="en-CA" dirty="0"/>
              <a:t>Combination &amp; evolution </a:t>
            </a:r>
          </a:p>
          <a:p>
            <a:pPr marL="921715" lvl="1" indent="0">
              <a:buNone/>
            </a:pPr>
            <a:r>
              <a:rPr lang="en-CA" dirty="0"/>
              <a:t> </a:t>
            </a:r>
          </a:p>
          <a:p>
            <a:r>
              <a:rPr lang="en-CA" b="1" dirty="0"/>
              <a:t>RDA </a:t>
            </a:r>
            <a:r>
              <a:rPr lang="en-CA" dirty="0"/>
              <a:t>– Research Data Alliance </a:t>
            </a:r>
            <a:r>
              <a:rPr lang="en-CA" dirty="0">
                <a:hlinkClick r:id="rId2"/>
              </a:rPr>
              <a:t>https://rd-alliance.org/repositories</a:t>
            </a:r>
            <a:endParaRPr lang="en-CA" dirty="0"/>
          </a:p>
          <a:p>
            <a:endParaRPr lang="en-CA" dirty="0"/>
          </a:p>
          <a:p>
            <a:r>
              <a:rPr lang="en-CA" b="1" dirty="0"/>
              <a:t>Certificates</a:t>
            </a:r>
          </a:p>
          <a:p>
            <a:pPr lvl="1"/>
            <a:r>
              <a:rPr lang="en-CA" dirty="0"/>
              <a:t>CoreTrust Seal Certificate (WDS, DSA)</a:t>
            </a:r>
          </a:p>
          <a:p>
            <a:endParaRPr lang="en-CA" dirty="0"/>
          </a:p>
          <a:p>
            <a:endParaRPr lang="en-CA" b="1" dirty="0"/>
          </a:p>
          <a:p>
            <a:pPr lvl="1"/>
            <a:endParaRPr lang="en-CA" dirty="0"/>
          </a:p>
          <a:p>
            <a:endParaRPr lang="en-C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C0BEECC-941C-4DC2-BA3B-12800FEDDBD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CA" sz="6600" b="1" dirty="0"/>
              <a:t>Repositories assign PID </a:t>
            </a:r>
            <a:r>
              <a:rPr lang="en-CA" sz="6600" dirty="0"/>
              <a:t>to data sets</a:t>
            </a:r>
          </a:p>
          <a:p>
            <a:r>
              <a:rPr lang="en-CA" sz="6600" b="1" dirty="0">
                <a:solidFill>
                  <a:srgbClr val="0070C0"/>
                </a:solidFill>
              </a:rPr>
              <a:t>re</a:t>
            </a:r>
            <a:r>
              <a:rPr lang="en-CA" sz="6600" b="1" dirty="0">
                <a:solidFill>
                  <a:srgbClr val="92D050"/>
                </a:solidFill>
              </a:rPr>
              <a:t>3</a:t>
            </a:r>
            <a:r>
              <a:rPr lang="en-CA" sz="6600" b="1" dirty="0"/>
              <a:t>data</a:t>
            </a:r>
            <a:r>
              <a:rPr lang="en-CA" sz="6600" dirty="0"/>
              <a:t>  </a:t>
            </a:r>
            <a:r>
              <a:rPr lang="en-CA" sz="6600" b="1" dirty="0">
                <a:solidFill>
                  <a:srgbClr val="0070C0"/>
                </a:solidFill>
              </a:rPr>
              <a:t>re</a:t>
            </a:r>
            <a:r>
              <a:rPr lang="en-CA" sz="6600" dirty="0"/>
              <a:t>gistry of </a:t>
            </a:r>
            <a:r>
              <a:rPr lang="en-CA" sz="6600" b="1" dirty="0">
                <a:solidFill>
                  <a:srgbClr val="0070C0"/>
                </a:solidFill>
              </a:rPr>
              <a:t>re</a:t>
            </a:r>
            <a:r>
              <a:rPr lang="en-CA" sz="6600" dirty="0"/>
              <a:t>search data </a:t>
            </a:r>
            <a:r>
              <a:rPr lang="en-CA" sz="6600" b="1" dirty="0">
                <a:solidFill>
                  <a:srgbClr val="0070C0"/>
                </a:solidFill>
              </a:rPr>
              <a:t>re</a:t>
            </a:r>
            <a:r>
              <a:rPr lang="en-CA" sz="6600" dirty="0"/>
              <a:t>positories</a:t>
            </a:r>
          </a:p>
          <a:p>
            <a:r>
              <a:rPr lang="en-CA" dirty="0"/>
              <a:t>DataCite manages </a:t>
            </a:r>
            <a:r>
              <a:rPr lang="en-CA" sz="5100" dirty="0">
                <a:solidFill>
                  <a:srgbClr val="0070C0"/>
                </a:solidFill>
              </a:rPr>
              <a:t>re</a:t>
            </a:r>
            <a:r>
              <a:rPr lang="en-CA" sz="5100" dirty="0">
                <a:solidFill>
                  <a:srgbClr val="92D050"/>
                </a:solidFill>
              </a:rPr>
              <a:t>3</a:t>
            </a:r>
            <a:r>
              <a:rPr lang="en-CA" sz="5100" dirty="0"/>
              <a:t>data </a:t>
            </a:r>
            <a:r>
              <a:rPr lang="en-CA" dirty="0"/>
              <a:t>and assigns DOI to repositories</a:t>
            </a:r>
          </a:p>
          <a:p>
            <a:r>
              <a:rPr lang="en-CA" sz="5700" dirty="0">
                <a:solidFill>
                  <a:srgbClr val="0070C0"/>
                </a:solidFill>
              </a:rPr>
              <a:t>re</a:t>
            </a:r>
            <a:r>
              <a:rPr lang="en-CA" sz="5700" dirty="0">
                <a:solidFill>
                  <a:srgbClr val="92D050"/>
                </a:solidFill>
              </a:rPr>
              <a:t>3</a:t>
            </a:r>
            <a:r>
              <a:rPr lang="en-CA" sz="5700" dirty="0"/>
              <a:t>data  </a:t>
            </a:r>
            <a:r>
              <a:rPr lang="en-CA" dirty="0"/>
              <a:t>valuable source of info on repositories</a:t>
            </a:r>
          </a:p>
          <a:p>
            <a:pPr lvl="1"/>
            <a:r>
              <a:rPr lang="en-CA" i="1" dirty="0"/>
              <a:t>but search issues- specific descriptors are needed</a:t>
            </a:r>
          </a:p>
          <a:p>
            <a:r>
              <a:rPr lang="en-CA" i="1" dirty="0"/>
              <a:t>No universally accepted standards</a:t>
            </a:r>
          </a:p>
          <a:p>
            <a:r>
              <a:rPr lang="en-CA" i="1" dirty="0"/>
              <a:t>Heterogeneity</a:t>
            </a:r>
          </a:p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KKJ 2019</a:t>
            </a:r>
            <a:endParaRPr lang="en-US" dirty="0"/>
          </a:p>
        </p:txBody>
      </p:sp>
      <p:pic>
        <p:nvPicPr>
          <p:cNvPr id="6" name="img RDA">
            <a:extLst>
              <a:ext uri="{FF2B5EF4-FFF2-40B4-BE49-F238E27FC236}">
                <a16:creationId xmlns:a16="http://schemas.microsoft.com/office/drawing/2014/main" id="{426E3D1C-15CC-4329-875C-F229B753C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74" y="878670"/>
            <a:ext cx="17947364" cy="789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460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31762-F4F0-407F-9650-28CD5DDFA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Repositories hosting CT data</a:t>
            </a:r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KKJ 2019</a:t>
            </a:r>
            <a:endParaRPr lang="en-US" dirty="0"/>
          </a:p>
        </p:txBody>
      </p:sp>
      <p:sp>
        <p:nvSpPr>
          <p:cNvPr id="7" name="Oval 6" hidden="1"/>
          <p:cNvSpPr/>
          <p:nvPr/>
        </p:nvSpPr>
        <p:spPr>
          <a:xfrm>
            <a:off x="6645662" y="3505200"/>
            <a:ext cx="3644900" cy="36449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2700000" scaled="1"/>
            <a:tileRect/>
          </a:gradFill>
          <a:effectLst>
            <a:outerShdw blurRad="76200" dist="38100" dir="5400000" sx="101000" sy="101000" algn="t" rotWithShape="0">
              <a:schemeClr val="bg2">
                <a:lumMod val="25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406973" y="2418935"/>
            <a:ext cx="6113252" cy="6113252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501410" y="5583196"/>
            <a:ext cx="3730172" cy="3730172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DI circle" descr="D:\Nevena\Docs\Apropo Media\Projects\Karmela\circ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796" y="2016453"/>
            <a:ext cx="3893945" cy="408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val 30"/>
          <p:cNvSpPr/>
          <p:nvPr/>
        </p:nvSpPr>
        <p:spPr>
          <a:xfrm>
            <a:off x="8923255" y="2003779"/>
            <a:ext cx="4073348" cy="4073348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eo circle 3" descr="D:\Nevena\Docs\Apropo Media\Projects\Karmela\circ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797" y="7851427"/>
            <a:ext cx="2732855" cy="286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eo circle" descr="D:\Nevena\Docs\Apropo Media\Projects\Karmela\circ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814" y="5262187"/>
            <a:ext cx="5339443" cy="560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eo circle 4" descr="D:\Nevena\Docs\Apropo Media\Projects\Karmela\circ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8776" y="5189023"/>
            <a:ext cx="3322538" cy="34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eo circle 2" descr="D:\Nevena\Docs\Apropo Media\Projects\Karmela\circ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435" y="4387017"/>
            <a:ext cx="3770936" cy="395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access circle" descr="D:\Nevena\Docs\Apropo Media\Projects\Karmela\circ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191" y="5069948"/>
            <a:ext cx="4392386" cy="461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domain circle" descr="D:\Nevena\Docs\Apropo Media\Projects\Karmela\circle.png">
            <a:extLst>
              <a:ext uri="{FF2B5EF4-FFF2-40B4-BE49-F238E27FC236}">
                <a16:creationId xmlns:a16="http://schemas.microsoft.com/office/drawing/2014/main" id="{0C5905EB-59E9-47FC-872F-D3287E55F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40" y="2073042"/>
            <a:ext cx="2403640" cy="252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center circle" descr="D:\Nevena\Docs\Apropo Media\Projects\Karmela\circ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829" y="2301174"/>
            <a:ext cx="6069013" cy="63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seal circle" descr="D:\Nevena\Docs\Apropo Media\Projects\Karmela\circ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607" y="2445324"/>
            <a:ext cx="3831023" cy="402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6"/>
          <p:cNvSpPr txBox="1"/>
          <p:nvPr/>
        </p:nvSpPr>
        <p:spPr>
          <a:xfrm>
            <a:off x="7625313" y="4387017"/>
            <a:ext cx="15985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EB8063"/>
                </a:solidFill>
                <a:latin typeface="Stencil" panose="040409050D0802020404" pitchFamily="82" charset="0"/>
                <a:cs typeface="Aharoni" panose="02010803020104030203" pitchFamily="2" charset="-79"/>
              </a:rPr>
              <a:t>16</a:t>
            </a:r>
          </a:p>
        </p:txBody>
      </p:sp>
      <p:sp>
        <p:nvSpPr>
          <p:cNvPr id="9" name="repositories"/>
          <p:cNvSpPr txBox="1"/>
          <p:nvPr/>
        </p:nvSpPr>
        <p:spPr>
          <a:xfrm>
            <a:off x="7420160" y="5872003"/>
            <a:ext cx="2008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REPOSITORIES</a:t>
            </a:r>
          </a:p>
        </p:txBody>
      </p:sp>
      <p:sp>
        <p:nvSpPr>
          <p:cNvPr id="12" name="7 global"/>
          <p:cNvSpPr txBox="1"/>
          <p:nvPr/>
        </p:nvSpPr>
        <p:spPr>
          <a:xfrm>
            <a:off x="9814435" y="7280274"/>
            <a:ext cx="11989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>
                <a:solidFill>
                  <a:srgbClr val="32A4B0"/>
                </a:solidFill>
                <a:latin typeface="Stencil" panose="040409050D0802020404" pitchFamily="82" charset="0"/>
              </a:rPr>
              <a:t>7</a:t>
            </a:r>
          </a:p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GLOBAL</a:t>
            </a:r>
          </a:p>
        </p:txBody>
      </p:sp>
      <p:sp>
        <p:nvSpPr>
          <p:cNvPr id="20" name="7 open access"/>
          <p:cNvSpPr txBox="1"/>
          <p:nvPr/>
        </p:nvSpPr>
        <p:spPr>
          <a:xfrm>
            <a:off x="5403026" y="6590882"/>
            <a:ext cx="19269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>
                <a:solidFill>
                  <a:srgbClr val="7A2389"/>
                </a:solidFill>
                <a:latin typeface="Stencil" panose="040409050D0802020404" pitchFamily="82" charset="0"/>
              </a:rPr>
              <a:t>7</a:t>
            </a:r>
          </a:p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OPEN ACCESS</a:t>
            </a:r>
          </a:p>
        </p:txBody>
      </p:sp>
      <p:sp>
        <p:nvSpPr>
          <p:cNvPr id="21" name="4 intitutional"/>
          <p:cNvSpPr txBox="1"/>
          <p:nvPr/>
        </p:nvSpPr>
        <p:spPr>
          <a:xfrm>
            <a:off x="10676117" y="5595268"/>
            <a:ext cx="22270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9D1B2E"/>
                </a:solidFill>
                <a:latin typeface="Stencil" panose="040409050D0802020404" pitchFamily="82" charset="0"/>
              </a:rPr>
              <a:t>4   </a:t>
            </a:r>
          </a:p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INSTITUTIONAL</a:t>
            </a:r>
          </a:p>
        </p:txBody>
      </p:sp>
      <p:sp>
        <p:nvSpPr>
          <p:cNvPr id="22" name="3 national"/>
          <p:cNvSpPr txBox="1"/>
          <p:nvPr/>
        </p:nvSpPr>
        <p:spPr>
          <a:xfrm>
            <a:off x="12743914" y="6377210"/>
            <a:ext cx="15087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FF6600"/>
                </a:solidFill>
                <a:latin typeface="Stencil" panose="040409050D0802020404" pitchFamily="82" charset="0"/>
              </a:rPr>
              <a:t> 3</a:t>
            </a:r>
          </a:p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NATIONAL</a:t>
            </a:r>
          </a:p>
        </p:txBody>
      </p:sp>
      <p:sp>
        <p:nvSpPr>
          <p:cNvPr id="25" name="1 regional"/>
          <p:cNvSpPr txBox="1"/>
          <p:nvPr/>
        </p:nvSpPr>
        <p:spPr>
          <a:xfrm>
            <a:off x="11618077" y="8671349"/>
            <a:ext cx="139884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92D050"/>
                </a:solidFill>
                <a:latin typeface="Broadway" panose="04040905080B02020502" pitchFamily="82" charset="0"/>
              </a:rPr>
              <a:t>  1</a:t>
            </a:r>
          </a:p>
          <a:p>
            <a:pPr algn="ctr"/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REGIONAL</a:t>
            </a:r>
          </a:p>
        </p:txBody>
      </p:sp>
      <p:pic>
        <p:nvPicPr>
          <p:cNvPr id="28" name="geo circle 4" descr="D:\Nevena\Docs\Apropo Media\Projects\Karmela\circ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8459" y="7097585"/>
            <a:ext cx="2732855" cy="286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 multinational"/>
          <p:cNvSpPr txBox="1"/>
          <p:nvPr/>
        </p:nvSpPr>
        <p:spPr>
          <a:xfrm>
            <a:off x="13248539" y="8073251"/>
            <a:ext cx="5822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B39ECA"/>
                </a:solidFill>
                <a:latin typeface="Broadway" panose="04040905080B02020502" pitchFamily="82" charset="0"/>
              </a:rPr>
              <a:t>1</a:t>
            </a:r>
          </a:p>
        </p:txBody>
      </p:sp>
      <p:sp>
        <p:nvSpPr>
          <p:cNvPr id="15" name="mltinational"/>
          <p:cNvSpPr txBox="1"/>
          <p:nvPr/>
        </p:nvSpPr>
        <p:spPr>
          <a:xfrm rot="16200000">
            <a:off x="13064171" y="8362908"/>
            <a:ext cx="16107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MULTINATIONAL</a:t>
            </a:r>
          </a:p>
        </p:txBody>
      </p:sp>
      <p:sp>
        <p:nvSpPr>
          <p:cNvPr id="30" name="13 doi"/>
          <p:cNvSpPr txBox="1"/>
          <p:nvPr/>
        </p:nvSpPr>
        <p:spPr>
          <a:xfrm>
            <a:off x="10269692" y="3246704"/>
            <a:ext cx="12442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PID</a:t>
            </a:r>
          </a:p>
          <a:p>
            <a:pPr algn="ctr"/>
            <a:r>
              <a:rPr lang="en-US" sz="7200" dirty="0">
                <a:solidFill>
                  <a:srgbClr val="0066CC"/>
                </a:solidFill>
                <a:latin typeface="Stencil" panose="040409050D0802020404" pitchFamily="82" charset="0"/>
              </a:rPr>
              <a:t>14</a:t>
            </a:r>
          </a:p>
        </p:txBody>
      </p:sp>
      <p:sp>
        <p:nvSpPr>
          <p:cNvPr id="33" name="5  certificate"/>
          <p:cNvSpPr txBox="1"/>
          <p:nvPr/>
        </p:nvSpPr>
        <p:spPr>
          <a:xfrm>
            <a:off x="5037026" y="3734877"/>
            <a:ext cx="175419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rgbClr val="F14167"/>
                </a:solidFill>
                <a:latin typeface="Stencil" panose="040409050D0802020404" pitchFamily="82" charset="0"/>
              </a:rPr>
              <a:t>5</a:t>
            </a:r>
          </a:p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CERTIFICATE</a:t>
            </a:r>
          </a:p>
        </p:txBody>
      </p:sp>
      <p:sp>
        <p:nvSpPr>
          <p:cNvPr id="16" name="Oval 15"/>
          <p:cNvSpPr/>
          <p:nvPr/>
        </p:nvSpPr>
        <p:spPr>
          <a:xfrm>
            <a:off x="8937090" y="3017170"/>
            <a:ext cx="328585" cy="3285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9328852" y="2447699"/>
            <a:ext cx="328585" cy="3285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039204" y="8324456"/>
            <a:ext cx="328585" cy="3285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021516" y="9106307"/>
            <a:ext cx="328585" cy="3285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5  certificate">
            <a:extLst>
              <a:ext uri="{FF2B5EF4-FFF2-40B4-BE49-F238E27FC236}">
                <a16:creationId xmlns:a16="http://schemas.microsoft.com/office/drawing/2014/main" id="{B65D970E-A480-47E6-8BE1-EED4D0C7282B}"/>
              </a:ext>
            </a:extLst>
          </p:cNvPr>
          <p:cNvSpPr txBox="1"/>
          <p:nvPr/>
        </p:nvSpPr>
        <p:spPr>
          <a:xfrm>
            <a:off x="7050941" y="2622504"/>
            <a:ext cx="13260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69C7FB"/>
                </a:solidFill>
                <a:latin typeface="Stencil" panose="040409050D0802020404" pitchFamily="82" charset="0"/>
              </a:rPr>
              <a:t>2</a:t>
            </a:r>
          </a:p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DOMAIN</a:t>
            </a:r>
          </a:p>
        </p:txBody>
      </p:sp>
    </p:spTree>
    <p:extLst>
      <p:ext uri="{BB962C8B-B14F-4D97-AF65-F5344CB8AC3E}">
        <p14:creationId xmlns:p14="http://schemas.microsoft.com/office/powerpoint/2010/main" val="23749599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500"/>
                            </p:stCondLst>
                            <p:childTnLst>
                              <p:par>
                                <p:cTn id="5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500"/>
                            </p:stCondLst>
                            <p:childTnLst>
                              <p:par>
                                <p:cTn id="6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35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40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31" grpId="0" animBg="1"/>
      <p:bldP spid="8" grpId="0"/>
      <p:bldP spid="9" grpId="0"/>
      <p:bldP spid="12" grpId="0"/>
      <p:bldP spid="20" grpId="0"/>
      <p:bldP spid="21" grpId="0"/>
      <p:bldP spid="22" grpId="0"/>
      <p:bldP spid="25" grpId="0"/>
      <p:bldP spid="26" grpId="0"/>
      <p:bldP spid="15" grpId="0"/>
      <p:bldP spid="30" grpId="0"/>
      <p:bldP spid="33" grpId="0"/>
      <p:bldP spid="16" grpId="0" animBg="1"/>
      <p:bldP spid="35" grpId="0" animBg="1"/>
      <p:bldP spid="36" grpId="0" animBg="1"/>
      <p:bldP spid="37" grpId="0" animBg="1"/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904" y="107158"/>
            <a:ext cx="17001067" cy="1714500"/>
          </a:xfrm>
        </p:spPr>
        <p:txBody>
          <a:bodyPr>
            <a:normAutofit/>
          </a:bodyPr>
          <a:lstStyle/>
          <a:p>
            <a:pPr algn="ctr"/>
            <a:r>
              <a:rPr lang="en-CA" sz="7200" b="1" dirty="0"/>
              <a:t>General Repositories hosting CT data 2019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CA" dirty="0"/>
          </a:p>
          <a:p>
            <a:pPr marL="0" indent="0">
              <a:buNone/>
            </a:pPr>
            <a:r>
              <a:rPr lang="en-CA" dirty="0"/>
              <a:t>	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2D2D2D">
                    <a:tint val="75000"/>
                  </a:srgbClr>
                </a:solidFill>
                <a:latin typeface="Calibri"/>
                <a:ea typeface="+mn-ea"/>
              </a:rPr>
              <a:t>KKJ 2019</a:t>
            </a:r>
            <a:endParaRPr lang="en-US" dirty="0">
              <a:solidFill>
                <a:srgbClr val="2D2D2D">
                  <a:tint val="75000"/>
                </a:srgbClr>
              </a:solidFill>
              <a:latin typeface="Calibri"/>
              <a:ea typeface="+mn-ea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78F7FDF-19EE-4BF6-B43C-D911F45FE3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9552212"/>
              </p:ext>
            </p:extLst>
          </p:nvPr>
        </p:nvGraphicFramePr>
        <p:xfrm>
          <a:off x="957261" y="2116874"/>
          <a:ext cx="16516352" cy="6759849"/>
        </p:xfrm>
        <a:graphic>
          <a:graphicData uri="http://schemas.openxmlformats.org/drawingml/2006/table">
            <a:tbl>
              <a:tblPr bandRow="1">
                <a:tableStyleId>{8A107856-5554-42FB-B03E-39F5DBC370BA}</a:tableStyleId>
              </a:tblPr>
              <a:tblGrid>
                <a:gridCol w="7491792">
                  <a:extLst>
                    <a:ext uri="{9D8B030D-6E8A-4147-A177-3AD203B41FA5}">
                      <a16:colId xmlns:a16="http://schemas.microsoft.com/office/drawing/2014/main" val="4077470277"/>
                    </a:ext>
                  </a:extLst>
                </a:gridCol>
                <a:gridCol w="281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529">
                  <a:extLst>
                    <a:ext uri="{9D8B030D-6E8A-4147-A177-3AD203B41FA5}">
                      <a16:colId xmlns:a16="http://schemas.microsoft.com/office/drawing/2014/main" val="3359929439"/>
                    </a:ext>
                  </a:extLst>
                </a:gridCol>
                <a:gridCol w="8461502">
                  <a:extLst>
                    <a:ext uri="{9D8B030D-6E8A-4147-A177-3AD203B41FA5}">
                      <a16:colId xmlns:a16="http://schemas.microsoft.com/office/drawing/2014/main" val="3780335020"/>
                    </a:ext>
                  </a:extLst>
                </a:gridCol>
              </a:tblGrid>
              <a:tr h="923348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CA" sz="3900" kern="1200" dirty="0" err="1">
                          <a:effectLst/>
                        </a:rPr>
                        <a:t>ArrayExpress</a:t>
                      </a:r>
                      <a:r>
                        <a:rPr lang="en-CA" sz="3900" kern="1200" dirty="0">
                          <a:effectLst/>
                        </a:rPr>
                        <a:t> </a:t>
                      </a:r>
                      <a:endParaRPr lang="en-CA" sz="17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CA" sz="17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CA" sz="3900" kern="1200" dirty="0">
                          <a:effectLst/>
                        </a:rPr>
                        <a:t>B2Share </a:t>
                      </a:r>
                      <a:endParaRPr lang="en-CA" sz="17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382735919"/>
                  </a:ext>
                </a:extLst>
              </a:tr>
              <a:tr h="804381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CA" sz="3900" kern="1200" dirty="0">
                          <a:effectLst/>
                        </a:rPr>
                        <a:t>DRUM</a:t>
                      </a:r>
                      <a:endParaRPr lang="en-CA" sz="17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CA" sz="17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CA" sz="3900" kern="1200" dirty="0">
                          <a:effectLst/>
                        </a:rPr>
                        <a:t>Dryad	</a:t>
                      </a:r>
                      <a:endParaRPr lang="en-CA" sz="17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353981134"/>
                  </a:ext>
                </a:extLst>
              </a:tr>
              <a:tr h="970844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CA" sz="3900" kern="1200" dirty="0">
                          <a:effectLst/>
                        </a:rPr>
                        <a:t>EASY	 </a:t>
                      </a:r>
                      <a:endParaRPr lang="en-CA" sz="17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CA" sz="17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CA" sz="3900" kern="1200" dirty="0">
                          <a:effectLst/>
                        </a:rPr>
                        <a:t>Edinburg </a:t>
                      </a:r>
                      <a:r>
                        <a:rPr lang="en-CA" sz="3900" kern="1200" dirty="0" err="1">
                          <a:effectLst/>
                        </a:rPr>
                        <a:t>Datashare</a:t>
                      </a:r>
                      <a:endParaRPr lang="en-CA" sz="17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01821706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CA" sz="3900" kern="1200" dirty="0">
                          <a:effectLst/>
                        </a:rPr>
                        <a:t>Figshare	</a:t>
                      </a:r>
                      <a:endParaRPr lang="en-CA" sz="17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CA" sz="17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CA" sz="3900" kern="1200" dirty="0">
                          <a:effectLst/>
                        </a:rPr>
                        <a:t>Harvard dataverse </a:t>
                      </a:r>
                      <a:endParaRPr lang="en-CA" sz="17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679540581"/>
                  </a:ext>
                </a:extLst>
              </a:tr>
              <a:tr h="925689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CA" sz="3900" kern="1200" dirty="0">
                          <a:effectLst/>
                        </a:rPr>
                        <a:t>ICPSR		</a:t>
                      </a:r>
                      <a:r>
                        <a:rPr lang="en-CA" sz="3900" dirty="0">
                          <a:effectLst/>
                        </a:rPr>
                        <a:t> </a:t>
                      </a:r>
                      <a:endParaRPr lang="en-CA" sz="17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CA" sz="17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hr-HR" sz="3900" kern="1200" dirty="0">
                          <a:effectLst/>
                        </a:rPr>
                        <a:t>LSHTM Data </a:t>
                      </a:r>
                      <a:r>
                        <a:rPr lang="hr-HR" sz="3900" kern="1200" dirty="0" err="1">
                          <a:effectLst/>
                        </a:rPr>
                        <a:t>Compass</a:t>
                      </a:r>
                      <a:r>
                        <a:rPr lang="en-CA" sz="3900" kern="1200" dirty="0">
                          <a:effectLst/>
                        </a:rPr>
                        <a:t>  </a:t>
                      </a:r>
                      <a:endParaRPr lang="en-CA" sz="17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540336658"/>
                  </a:ext>
                </a:extLst>
              </a:tr>
              <a:tr h="1024339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3900" dirty="0">
                          <a:effectLst/>
                        </a:rPr>
                        <a:t>University of Bath</a:t>
                      </a:r>
                      <a:r>
                        <a:rPr lang="en-US" sz="3900" kern="1200" dirty="0">
                          <a:effectLst/>
                        </a:rPr>
                        <a:t> </a:t>
                      </a:r>
                      <a:r>
                        <a:rPr lang="en-CA" sz="3900" kern="1200" dirty="0">
                          <a:effectLst/>
                        </a:rPr>
                        <a:t>Res Data Archive </a:t>
                      </a:r>
                      <a:endParaRPr lang="en-CA" sz="17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CA" sz="17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CA" sz="3900" kern="1200" dirty="0">
                          <a:effectLst/>
                        </a:rPr>
                        <a:t>OSF (Open Science Framework)</a:t>
                      </a:r>
                      <a:endParaRPr lang="en-CA" sz="17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312186479"/>
                  </a:ext>
                </a:extLst>
              </a:tr>
              <a:tr h="959555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CA" sz="3900" kern="1200" dirty="0">
                          <a:effectLst/>
                        </a:rPr>
                        <a:t>SND</a:t>
                      </a:r>
                      <a:endParaRPr lang="en-CA" sz="17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CA" sz="17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CA" sz="17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4343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CA" sz="3900" kern="1200" dirty="0">
                          <a:effectLst/>
                        </a:rPr>
                        <a:t>Zenodo</a:t>
                      </a:r>
                      <a:endParaRPr lang="en-CA" sz="39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CA" sz="3900" kern="1200" dirty="0">
                          <a:effectLst/>
                        </a:rPr>
                        <a:t>	</a:t>
                      </a:r>
                      <a:endParaRPr lang="en-CA" sz="17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0402895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825294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BFAF0-EB81-4FB4-B895-10092AD17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29924"/>
            <a:ext cx="15544800" cy="2612882"/>
          </a:xfrm>
        </p:spPr>
        <p:txBody>
          <a:bodyPr>
            <a:normAutofit/>
          </a:bodyPr>
          <a:lstStyle/>
          <a:p>
            <a:br>
              <a:rPr lang="en-US" sz="3600" dirty="0">
                <a:solidFill>
                  <a:prstClr val="black"/>
                </a:solidFill>
                <a:latin typeface="Adobe Caslon Pro" pitchFamily="18" charset="0"/>
                <a:ea typeface="+mn-ea"/>
                <a:cs typeface="+mn-cs"/>
              </a:rPr>
            </a:br>
            <a:r>
              <a:rPr lang="en-US" sz="40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Karmela Krleža-Jerić, MD. M.S</a:t>
            </a:r>
            <a:r>
              <a:rPr lang="en-US" sz="3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c</a:t>
            </a:r>
            <a:r>
              <a:rPr lang="en-US" sz="40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. D.S</a:t>
            </a:r>
            <a:r>
              <a:rPr lang="en-US" sz="3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c</a:t>
            </a:r>
            <a:r>
              <a:rPr lang="en-US" sz="40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.</a:t>
            </a:r>
            <a:br>
              <a:rPr lang="en-US" sz="40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</a:br>
            <a:r>
              <a:rPr lang="en-US" sz="4000" b="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Ottawa Group, IMPACT Observatory</a:t>
            </a:r>
            <a:br>
              <a:rPr lang="en-US" sz="4000" b="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</a:br>
            <a:r>
              <a:rPr lang="en-CA" sz="4000" b="0" cap="none" dirty="0">
                <a:solidFill>
                  <a:srgbClr val="2D2D2D"/>
                </a:solidFill>
                <a:latin typeface="+mn-lt"/>
                <a:ea typeface="ＭＳ Ｐゴシック" pitchFamily="34" charset="-128"/>
                <a:cs typeface="+mn-cs"/>
                <a:hlinkClick r:id="rId3"/>
              </a:rPr>
              <a:t>karmela@krleza.com</a:t>
            </a:r>
            <a:r>
              <a:rPr lang="en-CA" sz="4000" b="0" cap="none" dirty="0">
                <a:solidFill>
                  <a:srgbClr val="2D2D2D"/>
                </a:solidFill>
                <a:latin typeface="+mn-lt"/>
                <a:ea typeface="ＭＳ Ｐゴシック" pitchFamily="34" charset="-128"/>
                <a:cs typeface="+mn-cs"/>
              </a:rPr>
              <a:t> &amp; krlezajk@hotmail.com</a:t>
            </a:r>
            <a:endParaRPr lang="en-CA" sz="4000" b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D7B8F1-1A24-4B47-95F3-700C1718C2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626" y="1766298"/>
            <a:ext cx="15544800" cy="2250280"/>
          </a:xfrm>
        </p:spPr>
        <p:txBody>
          <a:bodyPr>
            <a:noAutofit/>
          </a:bodyPr>
          <a:lstStyle/>
          <a:p>
            <a:pPr algn="ctr"/>
            <a:r>
              <a:rPr lang="en-CA" sz="7200" b="1" cap="small" dirty="0">
                <a:solidFill>
                  <a:schemeClr val="tx1"/>
                </a:solidFill>
              </a:rPr>
              <a:t>Access to clinical trial data (part 2): </a:t>
            </a:r>
          </a:p>
          <a:p>
            <a:pPr algn="ctr"/>
            <a:r>
              <a:rPr lang="en-CA" b="1" dirty="0">
                <a:solidFill>
                  <a:schemeClr val="tx1"/>
                </a:solidFill>
              </a:rPr>
              <a:t>IMPACT Observatory and managing privacy risks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KKJ 2019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05035AE-F8B8-4092-9782-744EC2261DFB}"/>
              </a:ext>
            </a:extLst>
          </p:cNvPr>
          <p:cNvSpPr txBox="1">
            <a:spLocks/>
          </p:cNvSpPr>
          <p:nvPr/>
        </p:nvSpPr>
        <p:spPr>
          <a:xfrm>
            <a:off x="3381852" y="9442806"/>
            <a:ext cx="10287000" cy="706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217728" tIns="68580" rIns="137160" bIns="68580" rtlCol="0" anchor="b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CA" sz="2700" dirty="0"/>
              <a:t>Cochrane - GESI Webinar 2019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483B76-D5F8-4BF2-AC55-AB2AC311E9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119" y="7004175"/>
            <a:ext cx="1728788" cy="17002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90147F-3FC7-46F7-B596-5A6ACC0B5A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998" y="6755568"/>
            <a:ext cx="2042432" cy="22574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65429E-94E3-4EAE-AB0C-2E8F1436236F}"/>
              </a:ext>
            </a:extLst>
          </p:cNvPr>
          <p:cNvSpPr txBox="1"/>
          <p:nvPr/>
        </p:nvSpPr>
        <p:spPr>
          <a:xfrm>
            <a:off x="1122909" y="4896802"/>
            <a:ext cx="157934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4000" b="1" dirty="0"/>
              <a:t>Part 3: </a:t>
            </a:r>
          </a:p>
          <a:p>
            <a:r>
              <a:rPr lang="en-CA" sz="4000" b="1" dirty="0"/>
              <a:t>IMPACT Observatory cont.: Initiatives, Repositories, Conclusion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15745086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1ED3F2-5B4C-4E8D-80A1-F21064931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Domain repositories</a:t>
            </a:r>
          </a:p>
        </p:txBody>
      </p:sp>
      <p:sp>
        <p:nvSpPr>
          <p:cNvPr id="4" name="Any Clinical trial">
            <a:extLst>
              <a:ext uri="{FF2B5EF4-FFF2-40B4-BE49-F238E27FC236}">
                <a16:creationId xmlns:a16="http://schemas.microsoft.com/office/drawing/2014/main" id="{37C875DA-8815-424E-B320-D8AA14E82FC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Any Clinical trial </a:t>
            </a:r>
          </a:p>
          <a:p>
            <a:endParaRPr lang="en-CA" dirty="0"/>
          </a:p>
          <a:p>
            <a:endParaRPr lang="en-CA" dirty="0"/>
          </a:p>
        </p:txBody>
      </p:sp>
      <p:sp>
        <p:nvSpPr>
          <p:cNvPr id="5" name="Disease specific">
            <a:extLst>
              <a:ext uri="{FF2B5EF4-FFF2-40B4-BE49-F238E27FC236}">
                <a16:creationId xmlns:a16="http://schemas.microsoft.com/office/drawing/2014/main" id="{EF25A7EC-AF6F-4598-A6A7-A545E886B98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Disease specific clinical trials</a:t>
            </a:r>
          </a:p>
          <a:p>
            <a:endParaRPr lang="en-CA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2D63711-D6DA-47C9-98D6-4D04A2BC8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KKJ 2019</a:t>
            </a:r>
          </a:p>
        </p:txBody>
      </p:sp>
      <p:pic>
        <p:nvPicPr>
          <p:cNvPr id="6" name="img Umin Logo">
            <a:extLst>
              <a:ext uri="{FF2B5EF4-FFF2-40B4-BE49-F238E27FC236}">
                <a16:creationId xmlns:a16="http://schemas.microsoft.com/office/drawing/2014/main" id="{E9447081-A187-4FCB-9F22-58AB730E5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59" y="3710766"/>
            <a:ext cx="1858474" cy="808983"/>
          </a:xfrm>
          <a:prstGeom prst="rect">
            <a:avLst/>
          </a:prstGeom>
        </p:spPr>
      </p:pic>
      <p:sp>
        <p:nvSpPr>
          <p:cNvPr id="7" name="UMIN">
            <a:extLst>
              <a:ext uri="{FF2B5EF4-FFF2-40B4-BE49-F238E27FC236}">
                <a16:creationId xmlns:a16="http://schemas.microsoft.com/office/drawing/2014/main" id="{F469A4B1-1945-433C-9CE4-B863C4EE2173}"/>
              </a:ext>
            </a:extLst>
          </p:cNvPr>
          <p:cNvSpPr/>
          <p:nvPr/>
        </p:nvSpPr>
        <p:spPr>
          <a:xfrm>
            <a:off x="3225992" y="3930591"/>
            <a:ext cx="51603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b="1" dirty="0"/>
              <a:t>UMIN Clinical Trials Registry (UMIN-CTR)</a:t>
            </a:r>
          </a:p>
        </p:txBody>
      </p:sp>
      <p:pic>
        <p:nvPicPr>
          <p:cNvPr id="8" name="img Vivli Logo">
            <a:extLst>
              <a:ext uri="{FF2B5EF4-FFF2-40B4-BE49-F238E27FC236}">
                <a16:creationId xmlns:a16="http://schemas.microsoft.com/office/drawing/2014/main" id="{281FDF12-6003-4217-AE5A-03A14811C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59" y="5174061"/>
            <a:ext cx="2514600" cy="1057275"/>
          </a:xfrm>
          <a:prstGeom prst="rect">
            <a:avLst/>
          </a:prstGeom>
        </p:spPr>
      </p:pic>
      <p:pic>
        <p:nvPicPr>
          <p:cNvPr id="9" name="img DataSphere logo">
            <a:extLst>
              <a:ext uri="{FF2B5EF4-FFF2-40B4-BE49-F238E27FC236}">
                <a16:creationId xmlns:a16="http://schemas.microsoft.com/office/drawing/2014/main" id="{6051E0E2-ABEE-428A-A159-6081CE7F27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11" y="4410075"/>
            <a:ext cx="2876550" cy="1466850"/>
          </a:xfrm>
          <a:prstGeom prst="rect">
            <a:avLst/>
          </a:prstGeom>
        </p:spPr>
      </p:pic>
      <p:pic>
        <p:nvPicPr>
          <p:cNvPr id="10" name="img Umin" descr="D:\Nevena\Downloads\powerpont\Untitled-1.jpg">
            <a:extLst>
              <a:ext uri="{FF2B5EF4-FFF2-40B4-BE49-F238E27FC236}">
                <a16:creationId xmlns:a16="http://schemas.microsoft.com/office/drawing/2014/main" id="{FA72EB2F-C5A1-4EF6-8AE1-20185E931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533241"/>
            <a:ext cx="13241338" cy="899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g vivli">
            <a:extLst>
              <a:ext uri="{FF2B5EF4-FFF2-40B4-BE49-F238E27FC236}">
                <a16:creationId xmlns:a16="http://schemas.microsoft.com/office/drawing/2014/main" id="{5292C460-35C7-4501-B83A-70E3035522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521"/>
            <a:ext cx="18288000" cy="9149005"/>
          </a:xfrm>
          <a:prstGeom prst="rect">
            <a:avLst/>
          </a:prstGeom>
        </p:spPr>
      </p:pic>
      <p:pic>
        <p:nvPicPr>
          <p:cNvPr id="12" name="img datasphere">
            <a:extLst>
              <a:ext uri="{FF2B5EF4-FFF2-40B4-BE49-F238E27FC236}">
                <a16:creationId xmlns:a16="http://schemas.microsoft.com/office/drawing/2014/main" id="{7341A4D4-37EB-442D-8228-4DB9F973DB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" y="873281"/>
            <a:ext cx="18296520" cy="807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753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This environmental scan will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CA" dirty="0"/>
              <a:t>Inform development of methodologies and standards</a:t>
            </a:r>
          </a:p>
          <a:p>
            <a:r>
              <a:rPr lang="en-CA" dirty="0"/>
              <a:t>Raise awareness </a:t>
            </a:r>
          </a:p>
          <a:p>
            <a:r>
              <a:rPr lang="en-CA" dirty="0"/>
              <a:t>Encourage collaboration between</a:t>
            </a:r>
          </a:p>
          <a:p>
            <a:pPr marL="1114425" lvl="2" indent="-514350"/>
            <a:r>
              <a:rPr lang="en-CA" sz="4200" dirty="0"/>
              <a:t>Repositories</a:t>
            </a:r>
          </a:p>
          <a:p>
            <a:pPr marL="1114425" lvl="2" indent="-514350"/>
            <a:r>
              <a:rPr lang="en-CA" sz="4200" dirty="0"/>
              <a:t>Researchers, journals, publishers, and data repositories</a:t>
            </a:r>
          </a:p>
          <a:p>
            <a:pPr marL="0" lvl="1" indent="0" algn="ctr">
              <a:buSzTx/>
              <a:buNone/>
            </a:pPr>
            <a:r>
              <a:rPr lang="en-CA" sz="4800" dirty="0"/>
              <a:t> to achieve </a:t>
            </a:r>
          </a:p>
          <a:p>
            <a:pPr marL="0" lvl="1" indent="0" algn="ctr">
              <a:buSzTx/>
              <a:buNone/>
            </a:pPr>
            <a:r>
              <a:rPr lang="en-CA" sz="4800" dirty="0"/>
              <a:t>public disclosure of trial data</a:t>
            </a:r>
          </a:p>
          <a:p>
            <a:pPr marL="685800" lvl="1" indent="0">
              <a:buNone/>
            </a:pPr>
            <a:r>
              <a:rPr lang="en-CA" dirty="0"/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KKJ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7037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340522"/>
            <a:ext cx="16459200" cy="1714500"/>
          </a:xfrm>
        </p:spPr>
        <p:txBody>
          <a:bodyPr>
            <a:normAutofit fontScale="90000"/>
          </a:bodyPr>
          <a:lstStyle/>
          <a:p>
            <a:r>
              <a:rPr lang="en-CA" dirty="0"/>
              <a:t>REPOSITORIES hosting CT data</a:t>
            </a:r>
            <a:br>
              <a:rPr lang="en-CA" dirty="0"/>
            </a:br>
            <a:endParaRPr lang="en-CA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Exist</a:t>
            </a:r>
          </a:p>
          <a:p>
            <a:r>
              <a:rPr lang="en-CA" dirty="0"/>
              <a:t>Features keep improving</a:t>
            </a:r>
          </a:p>
          <a:p>
            <a:r>
              <a:rPr lang="en-CA" dirty="0"/>
              <a:t>Domain repository shortage</a:t>
            </a:r>
          </a:p>
          <a:p>
            <a:r>
              <a:rPr lang="en-CA" dirty="0"/>
              <a:t>Improvement and development needed</a:t>
            </a:r>
          </a:p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KKJ 2019</a:t>
            </a:r>
            <a:endParaRPr lang="en-US" dirty="0"/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3004458" y="3330318"/>
            <a:ext cx="12344400" cy="5843370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CA" sz="6600" dirty="0"/>
          </a:p>
        </p:txBody>
      </p:sp>
    </p:spTree>
    <p:extLst>
      <p:ext uri="{BB962C8B-B14F-4D97-AF65-F5344CB8AC3E}">
        <p14:creationId xmlns:p14="http://schemas.microsoft.com/office/powerpoint/2010/main" val="243104954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F93BF-4397-4399-8EAF-76BA4687C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Poll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B4E26-B4EA-4F5C-9C10-73054004F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Would you agree to participate in an online survey by IMPACT Observatory about this issue? Yes/No </a:t>
            </a:r>
            <a:endParaRPr lang="en-CA" dirty="0"/>
          </a:p>
          <a:p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84ACE9-ADAD-4725-A530-BAF265431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KKJ 2019</a:t>
            </a:r>
          </a:p>
        </p:txBody>
      </p:sp>
    </p:spTree>
    <p:extLst>
      <p:ext uri="{BB962C8B-B14F-4D97-AF65-F5344CB8AC3E}">
        <p14:creationId xmlns:p14="http://schemas.microsoft.com/office/powerpoint/2010/main" val="3971022657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CONCLUSION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KKJ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763127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CF58C-909A-4327-AC59-B01EC079E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Access to data will contribute 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8B888-1AD7-45AC-B6E1-E919F171D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lvl="1"/>
            <a:r>
              <a:rPr lang="en-CA" dirty="0"/>
              <a:t>Research integrity</a:t>
            </a:r>
          </a:p>
          <a:p>
            <a:pPr lvl="1"/>
            <a:r>
              <a:rPr lang="en-CA" dirty="0"/>
              <a:t>Quality of studies </a:t>
            </a:r>
          </a:p>
          <a:p>
            <a:pPr lvl="1"/>
            <a:r>
              <a:rPr lang="en-CA" dirty="0"/>
              <a:t>Reducing</a:t>
            </a:r>
          </a:p>
          <a:p>
            <a:pPr lvl="2"/>
            <a:r>
              <a:rPr lang="en-CA" dirty="0"/>
              <a:t>publication bias</a:t>
            </a:r>
          </a:p>
          <a:p>
            <a:pPr lvl="2"/>
            <a:r>
              <a:rPr lang="en-CA" dirty="0"/>
              <a:t>waste</a:t>
            </a:r>
          </a:p>
          <a:p>
            <a:pPr lvl="1"/>
            <a:r>
              <a:rPr lang="en-CA" dirty="0"/>
              <a:t>Avoiding </a:t>
            </a:r>
          </a:p>
          <a:p>
            <a:pPr lvl="2"/>
            <a:r>
              <a:rPr lang="en-CA" dirty="0"/>
              <a:t>unnecessary trials </a:t>
            </a:r>
          </a:p>
          <a:p>
            <a:pPr lvl="2"/>
            <a:r>
              <a:rPr lang="en-CA" dirty="0"/>
              <a:t>harmful trials to be repeated</a:t>
            </a:r>
          </a:p>
          <a:p>
            <a:pPr lvl="1"/>
            <a:r>
              <a:rPr lang="en-CA" dirty="0"/>
              <a:t>Reliability of evidence</a:t>
            </a:r>
          </a:p>
          <a:p>
            <a:pPr lvl="1"/>
            <a:r>
              <a:rPr lang="en-CA" dirty="0"/>
              <a:t>Regaining public trust</a:t>
            </a:r>
          </a:p>
          <a:p>
            <a:pPr lvl="1"/>
            <a:r>
              <a:rPr lang="en-CA" dirty="0"/>
              <a:t>Knowledge  creation</a:t>
            </a:r>
          </a:p>
          <a:p>
            <a:pPr lvl="1"/>
            <a:r>
              <a:rPr lang="en-CA" dirty="0"/>
              <a:t>Better diagnostics and therapies</a:t>
            </a:r>
          </a:p>
          <a:p>
            <a:pPr lvl="1"/>
            <a:r>
              <a:rPr lang="en-CA" dirty="0"/>
              <a:t>Health of people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DB810F-A66F-4520-9056-2672F5DBE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D2D2D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KKJ 2019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D2D2D">
                  <a:tint val="75000"/>
                </a:srgbClr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9387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3ED58-09ED-4BE1-B60F-F70E1BB19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CA" altLang="en-US" dirty="0"/>
            </a:br>
            <a:r>
              <a:rPr lang="en-CA" altLang="en-US" dirty="0"/>
              <a:t>what we need to do to</a:t>
            </a:r>
            <a:br>
              <a:rPr lang="en-CA" altLang="en-US" dirty="0"/>
            </a:br>
            <a:r>
              <a:rPr lang="en-CA" altLang="en-US" dirty="0"/>
              <a:t> 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251F5-6CDB-4222-805C-484383163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altLang="en-US" dirty="0"/>
              <a:t>increase transparency, knowledge sharing and knowledge translation?</a:t>
            </a:r>
          </a:p>
          <a:p>
            <a:r>
              <a:rPr lang="en-CA" dirty="0"/>
              <a:t>Different players have </a:t>
            </a:r>
          </a:p>
          <a:p>
            <a:pPr lvl="1"/>
            <a:r>
              <a:rPr lang="en-CA" dirty="0"/>
              <a:t>different roles to play </a:t>
            </a:r>
          </a:p>
          <a:p>
            <a:pPr lvl="1"/>
            <a:r>
              <a:rPr lang="en-CA" dirty="0"/>
              <a:t>to collaborate </a:t>
            </a:r>
          </a:p>
          <a:p>
            <a:r>
              <a:rPr lang="en-CA" dirty="0"/>
              <a:t>Develop international standards</a:t>
            </a:r>
          </a:p>
          <a:p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C3284F-42BA-4CD4-BC9E-C19D642F2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KKJ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556122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29656-467F-4335-A49C-3CF4543FD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Trialist Moto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D8F63-C0F8-4AA6-A6BB-71C750ABD4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CA" dirty="0"/>
              <a:t>“</a:t>
            </a:r>
            <a:r>
              <a:rPr lang="en-CA" i="1" dirty="0"/>
              <a:t>Someone will use data I collected</a:t>
            </a:r>
            <a:r>
              <a:rPr lang="en-CA" dirty="0"/>
              <a:t>”</a:t>
            </a:r>
          </a:p>
          <a:p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88716C-9031-4207-94D9-A08E238E6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KKJ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16805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Opening trial data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971800" y="2400300"/>
            <a:ext cx="12344400" cy="7065672"/>
          </a:xfrm>
        </p:spPr>
        <p:txBody>
          <a:bodyPr>
            <a:normAutofit lnSpcReduction="10000"/>
          </a:bodyPr>
          <a:lstStyle/>
          <a:p>
            <a:pPr lvl="1"/>
            <a:r>
              <a:rPr lang="en-CA" dirty="0">
                <a:solidFill>
                  <a:srgbClr val="FF0000"/>
                </a:solidFill>
              </a:rPr>
              <a:t>Not there yet but on the way</a:t>
            </a:r>
          </a:p>
          <a:p>
            <a:pPr lvl="1"/>
            <a:r>
              <a:rPr lang="en-CA" dirty="0"/>
              <a:t>Important</a:t>
            </a:r>
          </a:p>
          <a:p>
            <a:pPr lvl="1"/>
            <a:r>
              <a:rPr lang="en-CA" dirty="0"/>
              <a:t>Barriers-Gaps- Issues</a:t>
            </a:r>
          </a:p>
          <a:p>
            <a:pPr lvl="1"/>
            <a:endParaRPr lang="en-CA" dirty="0"/>
          </a:p>
          <a:p>
            <a:pPr lvl="1"/>
            <a:r>
              <a:rPr lang="en-CA" dirty="0"/>
              <a:t>Doable: </a:t>
            </a:r>
            <a:r>
              <a:rPr lang="en-CA" dirty="0">
                <a:solidFill>
                  <a:srgbClr val="7030A0"/>
                </a:solidFill>
              </a:rPr>
              <a:t>what- how-</a:t>
            </a:r>
          </a:p>
          <a:p>
            <a:pPr lvl="1"/>
            <a:r>
              <a:rPr lang="en-CA" dirty="0"/>
              <a:t>Vision</a:t>
            </a:r>
          </a:p>
          <a:p>
            <a:pPr lvl="1"/>
            <a:r>
              <a:rPr lang="en-CA" dirty="0"/>
              <a:t>Change of culture</a:t>
            </a:r>
          </a:p>
          <a:p>
            <a:pPr lvl="1"/>
            <a:endParaRPr lang="en-CA" dirty="0"/>
          </a:p>
          <a:p>
            <a:pPr lvl="1"/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KKJ 2019</a:t>
            </a:r>
            <a:endParaRPr lang="en-US" dirty="0"/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3004458" y="3330318"/>
            <a:ext cx="12344400" cy="5843370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CA" sz="6600" dirty="0"/>
          </a:p>
        </p:txBody>
      </p:sp>
    </p:spTree>
    <p:extLst>
      <p:ext uri="{BB962C8B-B14F-4D97-AF65-F5344CB8AC3E}">
        <p14:creationId xmlns:p14="http://schemas.microsoft.com/office/powerpoint/2010/main" val="27567891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79BEE-A165-40A3-8A63-84D2B7B61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IMPACT Observatory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1D5DF-1677-4EDE-98B9-B6E366773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400302"/>
            <a:ext cx="16459200" cy="6986588"/>
          </a:xfrm>
        </p:spPr>
        <p:txBody>
          <a:bodyPr/>
          <a:lstStyle/>
          <a:p>
            <a:r>
              <a:rPr lang="en-CA" dirty="0"/>
              <a:t>Continue –assess and inform</a:t>
            </a:r>
          </a:p>
          <a:p>
            <a:r>
              <a:rPr lang="en-CA" dirty="0"/>
              <a:t>Expand- implement- test the IMPACT Observatory methodology in other areas</a:t>
            </a:r>
          </a:p>
          <a:p>
            <a:r>
              <a:rPr lang="en-CA" dirty="0"/>
              <a:t>IMPACT Observatory of aging research;</a:t>
            </a:r>
          </a:p>
          <a:p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12AAC1-CE11-4A13-9D2A-2AE53693F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D2D2D">
                    <a:tint val="75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KKJ 2019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D2D2D">
                  <a:tint val="75000"/>
                </a:srgbClr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E5BDE3-9FCA-457F-859D-F28A01D48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2775" y="6796760"/>
            <a:ext cx="2633663" cy="259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13636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28629-9EB5-48F4-AC12-577F60B32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Poll 3: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C6F51-D2D4-4E45-BF35-C27192249B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 hangingPunct="0">
              <a:buNone/>
            </a:pPr>
            <a:r>
              <a:rPr lang="en-US" dirty="0"/>
              <a:t>Did you ever perform or participate in performing of  (check all that apply) </a:t>
            </a:r>
          </a:p>
          <a:p>
            <a:pPr marL="1143000" lvl="0" indent="-1143000" hangingPunct="0">
              <a:buFont typeface="+mj-lt"/>
              <a:buAutoNum type="arabicPeriod"/>
            </a:pPr>
            <a:r>
              <a:rPr lang="en-US" dirty="0"/>
              <a:t>Systematic review</a:t>
            </a:r>
          </a:p>
          <a:p>
            <a:pPr marL="1143000" lvl="0" indent="-1143000" hangingPunct="0">
              <a:buFont typeface="+mj-lt"/>
              <a:buAutoNum type="arabicPeriod"/>
            </a:pPr>
            <a:r>
              <a:rPr lang="en-US" dirty="0"/>
              <a:t>Meta-analysis of aggregate data </a:t>
            </a:r>
          </a:p>
          <a:p>
            <a:pPr marL="1143000" lvl="0" indent="-1143000" hangingPunct="0">
              <a:buFont typeface="+mj-lt"/>
              <a:buAutoNum type="arabicPeriod"/>
            </a:pPr>
            <a:r>
              <a:rPr lang="en-CA" dirty="0"/>
              <a:t>Meta analysis of IPD</a:t>
            </a:r>
          </a:p>
          <a:p>
            <a:pPr marL="1143000" lvl="0" indent="-1143000" hangingPunct="0">
              <a:buFont typeface="+mj-lt"/>
              <a:buAutoNum type="arabicPeriod"/>
            </a:pPr>
            <a:r>
              <a:rPr lang="en-CA" dirty="0"/>
              <a:t>None of the above</a:t>
            </a:r>
          </a:p>
          <a:p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375C1E-4048-429C-BBD1-1A0FB077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2D2D2D">
                    <a:tint val="75000"/>
                  </a:srgbClr>
                </a:solidFill>
              </a:rPr>
              <a:t>KKJ 2019</a:t>
            </a:r>
          </a:p>
        </p:txBody>
      </p:sp>
    </p:spTree>
    <p:extLst>
      <p:ext uri="{BB962C8B-B14F-4D97-AF65-F5344CB8AC3E}">
        <p14:creationId xmlns:p14="http://schemas.microsoft.com/office/powerpoint/2010/main" val="3449915772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r>
              <a:rPr lang="en-US">
                <a:solidFill>
                  <a:srgbClr val="2D2D2D">
                    <a:tint val="75000"/>
                  </a:srgbClr>
                </a:solidFill>
              </a:rPr>
              <a:t>KKJ 2019</a:t>
            </a:r>
            <a:endParaRPr lang="en-US" dirty="0">
              <a:solidFill>
                <a:srgbClr val="2D2D2D">
                  <a:tint val="75000"/>
                </a:srgbClr>
              </a:solidFill>
            </a:endParaRPr>
          </a:p>
        </p:txBody>
      </p:sp>
      <p:pic>
        <p:nvPicPr>
          <p:cNvPr id="1026" name="Picture 2" descr="D:\Backup\Drive D\Nevena\Docs\Apropo Media\Projects\Karmela\2013 Montreal poster\2013 Montreal Handou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097" y="-288709"/>
            <a:ext cx="11002484" cy="1099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Nevena\Docs\Apropo Media\Projects\Karmela\Powerpoint\2016 Sydney\poster 1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5351" y="4256072"/>
            <a:ext cx="18287999" cy="1028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87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5679E-6 L 0.18629 -0.4137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14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r>
              <a:rPr lang="en-US">
                <a:solidFill>
                  <a:srgbClr val="2D2D2D">
                    <a:tint val="75000"/>
                  </a:srgbClr>
                </a:solidFill>
              </a:rPr>
              <a:t>KKJ 2019</a:t>
            </a:r>
            <a:endParaRPr lang="en-US" dirty="0">
              <a:solidFill>
                <a:srgbClr val="2D2D2D">
                  <a:tint val="75000"/>
                </a:srgbClr>
              </a:solidFill>
            </a:endParaRPr>
          </a:p>
        </p:txBody>
      </p:sp>
      <p:pic>
        <p:nvPicPr>
          <p:cNvPr id="1026" name="Picture 2" descr="D:\Nevena\Docs\Apropo Media\Projects\Karmela\Powerpoint\2016 Sydney\poster 1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618"/>
            <a:ext cx="18287999" cy="1028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Nevena\Docs\Apropo Media\Projects\Karmela\Powerpoint\2016 Sydney\poster 1a.pn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60" t="48826" r="32015" b="21060"/>
          <a:stretch/>
        </p:blipFill>
        <p:spPr bwMode="auto">
          <a:xfrm>
            <a:off x="9703559" y="5022377"/>
            <a:ext cx="2729552" cy="309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Nevena\Docs\Apropo Media\Projects\Karmela\Powerpoint\2016 Sydney\poster 1a.pn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51" t="51606" r="10970" b="23189"/>
          <a:stretch/>
        </p:blipFill>
        <p:spPr bwMode="auto">
          <a:xfrm>
            <a:off x="12774305" y="5308981"/>
            <a:ext cx="3507476" cy="259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30" y="5143193"/>
            <a:ext cx="899033" cy="166229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515643" y="3137197"/>
            <a:ext cx="11833199" cy="5638166"/>
            <a:chOff x="2453220" y="1356814"/>
            <a:chExt cx="7185677" cy="3844307"/>
          </a:xfrm>
        </p:grpSpPr>
        <p:pic>
          <p:nvPicPr>
            <p:cNvPr id="7" name="Picture 6" descr="Screen shot 2014-05-14 at 11.55.08 PM.png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48" t="17943" r="6300" b="22264"/>
            <a:stretch/>
          </p:blipFill>
          <p:spPr>
            <a:xfrm>
              <a:off x="2453220" y="1356814"/>
              <a:ext cx="7185677" cy="3844307"/>
            </a:xfrm>
            <a:prstGeom prst="rect">
              <a:avLst/>
            </a:prstGeom>
            <a:ln>
              <a:solidFill>
                <a:srgbClr val="000090"/>
              </a:solidFill>
            </a:ln>
          </p:spPr>
        </p:pic>
        <p:pic>
          <p:nvPicPr>
            <p:cNvPr id="8" name="Picture 7" descr="Screen shot 2014-05-14 at 11.55.26 PM.png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7" t="49988" r="82294" b="42166"/>
            <a:stretch/>
          </p:blipFill>
          <p:spPr>
            <a:xfrm>
              <a:off x="2605921" y="1495976"/>
              <a:ext cx="885624" cy="504456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5" name="Picture 4" descr="Screen shot 2014-05-14 at 11.54.52 PM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4" t="16049" r="1226" b="46344"/>
          <a:stretch/>
        </p:blipFill>
        <p:spPr>
          <a:xfrm>
            <a:off x="415555" y="1194656"/>
            <a:ext cx="17456894" cy="3948545"/>
          </a:xfrm>
          <a:prstGeom prst="rect">
            <a:avLst/>
          </a:prstGeom>
          <a:ln>
            <a:solidFill>
              <a:srgbClr val="000090"/>
            </a:solidFill>
          </a:ln>
        </p:spPr>
      </p:pic>
    </p:spTree>
    <p:extLst>
      <p:ext uri="{BB962C8B-B14F-4D97-AF65-F5344CB8AC3E}">
        <p14:creationId xmlns:p14="http://schemas.microsoft.com/office/powerpoint/2010/main" val="1506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0926 C 0.03168 -0.01312 0.12187 -0.05787 0.26042 -0.04862 C 0.40312 -0.03195 0.43168 0.01311 0.48107 0.02253 C 0.48559 0.02407 0.48385 0.02407 0.48646 0.02407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23" y="-7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5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646 0.02392 C 0.48646 0.02407 0.5375 0.03842 0.57118 0.03472 C 0.60486 0.03101 0.62786 0.01682 0.64201 0.01126 " pathEditMode="relative" rAng="0" ptsTypes="fsf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201 0.01126 L 0.5987 -0.33492 C 0.5796 -0.40863 0.56155 -0.41311 0.52717 -0.43161 C 0.49297 -0.45011 0.44809 -0.44441 0.39297 -0.4458 C 0.34288 -0.45273 0.24453 -0.42945 0.19662 -0.44055 C 0.14861 -0.45166 0.12708 -0.47309 0.10512 -0.51179 C 0.08576 -0.53585 0.07266 -0.6387 0.06432 -0.67216 " pathEditMode="relative" rAng="0" ptsTypes="AaasasA">
                                      <p:cBhvr>
                                        <p:cTn id="4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89" y="-34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r>
              <a:rPr lang="en-US">
                <a:solidFill>
                  <a:srgbClr val="2D2D2D">
                    <a:tint val="75000"/>
                  </a:srgbClr>
                </a:solidFill>
              </a:rPr>
              <a:t>KKJ 2019</a:t>
            </a:r>
            <a:endParaRPr lang="en-US" dirty="0">
              <a:solidFill>
                <a:srgbClr val="2D2D2D">
                  <a:tint val="75000"/>
                </a:srgbClr>
              </a:solidFill>
            </a:endParaRPr>
          </a:p>
        </p:txBody>
      </p:sp>
      <p:pic>
        <p:nvPicPr>
          <p:cNvPr id="2050" name="Picture 2" descr="D:\Nevena\Docs\Apropo Media\Projects\Karmela\Powerpoint\2016 Sydney\poster 2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619"/>
            <a:ext cx="18288000" cy="1028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Nevena\Docs\Apropo Media\Projects\Karmela\Powerpoint\2016 Sydney\poster 2a.pn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1" t="39023" r="19221" b="20138"/>
          <a:stretch/>
        </p:blipFill>
        <p:spPr bwMode="auto">
          <a:xfrm>
            <a:off x="12037325" y="4014685"/>
            <a:ext cx="2735588" cy="420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410" y="8694682"/>
            <a:ext cx="899033" cy="166229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4772913" y="2612961"/>
            <a:ext cx="5584388" cy="3181350"/>
            <a:chOff x="14772912" y="2612961"/>
            <a:chExt cx="5584388" cy="3181350"/>
          </a:xfrm>
        </p:grpSpPr>
        <p:pic>
          <p:nvPicPr>
            <p:cNvPr id="2055" name="Picture 7" descr="D:\Nevena\Docs\Apropo Media\Projects\Karmela\Powerpoint\2016 Sydney\choice2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4800" y="2612961"/>
              <a:ext cx="4762500" cy="3181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D:\Nevena\Docs\Apropo Media\Projects\Karmela\Powerpoint\2016 Sydney\choice10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72912" y="2612961"/>
              <a:ext cx="3515090" cy="1401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238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d"/>
      </p:transition>
    </mc:Choice>
    <mc:Fallback xmlns="">
      <p:transition spd="slow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5 0.02699 C -0.01779 -0.05783 0.05651 -0.16793 0.1388 -0.20093 C 0.22327 -0.23377 0.41849 -0.08913 0.49401 -0.07679 C 0.56945 -0.0643 0.57847 -0.09684 0.59401 -0.13971 " pathEditMode="relative" rAng="0" ptsTypes="ssss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66" y="-130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401 -0.13971 L 0.49349 -0.4596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16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349 -0.45968 C 0.48394 -0.48959 0.47908 -0.52089 0.43707 -0.63824 C 0.39505 -0.75559 0.33707 -0.80617 0.31077 -0.85012 " pathEditMode="relative" rAng="0" ptsTypes="as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41" y="-195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42 -0.8458 L 0.38698 -0.52151 L 0.46129 -0.12305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43" y="36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12 -0.12336 C 0.50243 -0.13709 0.68429 -0.01727 0.70851 -0.20709 C 0.73273 -0.39692 0.67327 -0.41095 0.56728 -0.48435 C 0.4612 -0.55806 0.41623 -0.81172 0.34827 -0.86276 C 0.29115 -0.9101 0.24809 -0.83331 0.175 -0.83485 C 0.10182 -0.8367 0.07405 -0.85736 0.04141 -0.88404 L -0.02074 -1.01342 " pathEditMode="relative" rAng="0" ptsTypes="assssAa">
                                      <p:cBhvr>
                                        <p:cTn id="2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21" y="-391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Nevena\Docs\Apropo Media\Projects\Karmela\Powerpoint\2016 Sydney\poster 3a.png" hidden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9"/>
            <a:ext cx="18288000" cy="1028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1135" y="-1069914"/>
            <a:ext cx="23066376" cy="142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r>
              <a:rPr lang="en-US">
                <a:solidFill>
                  <a:srgbClr val="2D2D2D">
                    <a:tint val="75000"/>
                  </a:srgbClr>
                </a:solidFill>
              </a:rPr>
              <a:t>KKJ 2019</a:t>
            </a:r>
            <a:endParaRPr lang="en-US" dirty="0">
              <a:solidFill>
                <a:srgbClr val="2D2D2D">
                  <a:tint val="7500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796" y="8458376"/>
            <a:ext cx="899033" cy="166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07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d"/>
      </p:transition>
    </mc:Choice>
    <mc:Fallback xmlns="">
      <p:transition spd="slow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0.07291 -0.121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" y="-60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0.07291 -0.1211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" y="-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292 -0.12121 C 0.08021 -0.1172 0.06953 -0.06662 0.11649 -0.09669 L 0.35443 -0.30209 C 0.43021 -0.3448 0.54054 -0.29669 0.57135 -0.35421 C 0.60087 -0.4219 0.54323 -0.57749 0.53924 -0.64796 " pathEditMode="relative" rAng="0" ptsTypes="aAasa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24" y="-236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369470" y="3220038"/>
            <a:ext cx="11658600" cy="5438187"/>
          </a:xfrm>
        </p:spPr>
        <p:txBody>
          <a:bodyPr>
            <a:noAutofit/>
          </a:bodyPr>
          <a:lstStyle/>
          <a:p>
            <a:endParaRPr lang="en-CA" sz="5400" dirty="0"/>
          </a:p>
          <a:p>
            <a:endParaRPr lang="en-CA" sz="5400" dirty="0"/>
          </a:p>
          <a:p>
            <a:endParaRPr lang="en-CA" sz="5400" dirty="0"/>
          </a:p>
          <a:p>
            <a:endParaRPr lang="en-CA" sz="5400" dirty="0"/>
          </a:p>
          <a:p>
            <a:endParaRPr lang="en-CA" sz="5400" dirty="0"/>
          </a:p>
          <a:p>
            <a:endParaRPr lang="en-CA" sz="5400" dirty="0"/>
          </a:p>
          <a:p>
            <a:endParaRPr lang="en-CA" sz="5400" dirty="0"/>
          </a:p>
          <a:p>
            <a:pPr algn="ctr"/>
            <a:r>
              <a:rPr lang="en-CA" sz="5400" dirty="0"/>
              <a:t>Contribution</a:t>
            </a:r>
          </a:p>
          <a:p>
            <a:pPr algn="ctr"/>
            <a:r>
              <a:rPr lang="en-CA" sz="5400" dirty="0"/>
              <a:t>Collaboration</a:t>
            </a:r>
          </a:p>
          <a:p>
            <a:pPr algn="ctr"/>
            <a:r>
              <a:rPr lang="en-CA" sz="5400" dirty="0"/>
              <a:t>Participation</a:t>
            </a:r>
          </a:p>
          <a:p>
            <a:endParaRPr lang="en-CA" sz="5400" dirty="0"/>
          </a:p>
          <a:p>
            <a:pPr marL="0" lvl="1" algn="ctr"/>
            <a:r>
              <a:rPr lang="en-CA" sz="4200" dirty="0"/>
              <a:t>krlezajk@hotmail.com</a:t>
            </a:r>
            <a:endParaRPr lang="en-CA" sz="5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Invitation for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t>KKJ 2019</a:t>
            </a:r>
          </a:p>
        </p:txBody>
      </p:sp>
    </p:spTree>
    <p:extLst>
      <p:ext uri="{BB962C8B-B14F-4D97-AF65-F5344CB8AC3E}">
        <p14:creationId xmlns:p14="http://schemas.microsoft.com/office/powerpoint/2010/main" val="9123052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Acknowledgment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50" y="2143928"/>
            <a:ext cx="15516225" cy="7585862"/>
          </a:xfrm>
        </p:spPr>
        <p:txBody>
          <a:bodyPr>
            <a:noAutofit/>
          </a:bodyPr>
          <a:lstStyle/>
          <a:p>
            <a:pPr>
              <a:spcBef>
                <a:spcPts val="1350"/>
              </a:spcBef>
              <a:spcAft>
                <a:spcPts val="1350"/>
              </a:spcAft>
            </a:pPr>
            <a:r>
              <a:rPr lang="en-CA" sz="3600" dirty="0"/>
              <a:t>IMPACT Observatory network </a:t>
            </a:r>
          </a:p>
          <a:p>
            <a:pPr>
              <a:spcBef>
                <a:spcPts val="1350"/>
              </a:spcBef>
              <a:spcAft>
                <a:spcPts val="1350"/>
              </a:spcAft>
            </a:pPr>
            <a:r>
              <a:rPr lang="en-CA" sz="3600" dirty="0"/>
              <a:t>Ottawa group, PROCTOR and IMPACT initiatives</a:t>
            </a:r>
          </a:p>
          <a:p>
            <a:pPr>
              <a:spcBef>
                <a:spcPts val="1350"/>
              </a:spcBef>
              <a:spcAft>
                <a:spcPts val="1350"/>
              </a:spcAft>
            </a:pPr>
            <a:r>
              <a:rPr lang="en-CA" sz="3600" dirty="0"/>
              <a:t>Committee on Publication Ethics (COPE) for funding the environmental scan of repositories; research grant in 2012 </a:t>
            </a:r>
          </a:p>
          <a:p>
            <a:pPr>
              <a:spcBef>
                <a:spcPts val="1350"/>
              </a:spcBef>
              <a:spcAft>
                <a:spcPts val="1350"/>
              </a:spcAft>
            </a:pPr>
            <a:endParaRPr lang="en-CA" sz="1000" dirty="0"/>
          </a:p>
          <a:p>
            <a:pPr>
              <a:spcBef>
                <a:spcPts val="1350"/>
              </a:spcBef>
              <a:spcAft>
                <a:spcPts val="1350"/>
              </a:spcAft>
            </a:pPr>
            <a:r>
              <a:rPr lang="en-CA" sz="3600"/>
              <a:t>fellowship </a:t>
            </a:r>
            <a:r>
              <a:rPr lang="en-CA" sz="3600" dirty="0"/>
              <a:t>for supporting the PI of the IMPACT Observatory in 2014</a:t>
            </a:r>
          </a:p>
          <a:p>
            <a:pPr>
              <a:spcBef>
                <a:spcPts val="1350"/>
              </a:spcBef>
              <a:spcAft>
                <a:spcPts val="1350"/>
              </a:spcAft>
            </a:pPr>
            <a:r>
              <a:rPr lang="en-CA" sz="3600" dirty="0"/>
              <a:t>MedILS for hosting</a:t>
            </a:r>
          </a:p>
          <a:p>
            <a:pPr>
              <a:spcBef>
                <a:spcPts val="1350"/>
              </a:spcBef>
              <a:spcAft>
                <a:spcPts val="1350"/>
              </a:spcAft>
            </a:pPr>
            <a:r>
              <a:rPr lang="en-CA" sz="4000" b="1" dirty="0"/>
              <a:t>Nevena Jeric, </a:t>
            </a:r>
            <a:r>
              <a:rPr lang="en-CA" sz="4000" b="1" dirty="0" err="1"/>
              <a:t>Apropo</a:t>
            </a:r>
            <a:r>
              <a:rPr lang="en-CA" sz="4000" b="1" dirty="0"/>
              <a:t> Media</a:t>
            </a:r>
            <a:r>
              <a:rPr lang="en-CA" sz="3600" b="1" dirty="0"/>
              <a:t>, </a:t>
            </a:r>
            <a:r>
              <a:rPr lang="en-CA" sz="4000" dirty="0"/>
              <a:t>for graphic solutions of the presentation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r>
              <a:rPr lang="en-US">
                <a:solidFill>
                  <a:srgbClr val="2D2D2D">
                    <a:tint val="75000"/>
                  </a:srgbClr>
                </a:solidFill>
              </a:rPr>
              <a:t>KKJ 2019</a:t>
            </a:r>
            <a:endParaRPr lang="en-US" dirty="0">
              <a:solidFill>
                <a:srgbClr val="2D2D2D">
                  <a:tint val="75000"/>
                </a:srgbClr>
              </a:solidFill>
            </a:endParaRPr>
          </a:p>
        </p:txBody>
      </p:sp>
      <p:pic>
        <p:nvPicPr>
          <p:cNvPr id="5" name="Picture 2" descr="D:\Nevena\Downloads\newfelpro-logotip_polozen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349" y="5418900"/>
            <a:ext cx="3125381" cy="72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BCAD95-66C8-4FC5-99F5-26A14D018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459" y="6974595"/>
            <a:ext cx="1408898" cy="1385612"/>
          </a:xfrm>
          <a:prstGeom prst="rect">
            <a:avLst/>
          </a:prstGeom>
        </p:spPr>
      </p:pic>
      <p:pic>
        <p:nvPicPr>
          <p:cNvPr id="7" name="Picture 2" descr="\\NEVSERVER\Public\mama\powerpoint chicago\index.jpg">
            <a:extLst>
              <a:ext uri="{FF2B5EF4-FFF2-40B4-BE49-F238E27FC236}">
                <a16:creationId xmlns:a16="http://schemas.microsoft.com/office/drawing/2014/main" id="{ABAFD773-77F4-49E4-887C-E8D48758F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775" y="4640373"/>
            <a:ext cx="4112475" cy="85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015911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CFDF8-52BD-41B5-96BA-DB86D83BE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310066"/>
            <a:ext cx="15544800" cy="2043113"/>
          </a:xfrm>
        </p:spPr>
        <p:txBody>
          <a:bodyPr/>
          <a:lstStyle/>
          <a:p>
            <a:pPr algn="ctr"/>
            <a:r>
              <a:rPr lang="en-CA" dirty="0"/>
              <a:t>appendix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9680A3-0B7B-4873-B568-3FCC1E271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2D2D2D">
                    <a:tint val="75000"/>
                  </a:srgbClr>
                </a:solidFill>
                <a:latin typeface="Calibri"/>
                <a:ea typeface="+mn-ea"/>
              </a:rPr>
              <a:t>KKJ 2019</a:t>
            </a:r>
            <a:endParaRPr lang="en-US" dirty="0">
              <a:solidFill>
                <a:srgbClr val="2D2D2D">
                  <a:tint val="75000"/>
                </a:srgb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91511718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BF5002-48BC-489E-9F2C-A14829229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 Sharing the story - always in open access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1659BC-2FC8-4AAB-83A9-41148ACF5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6481" y="3007520"/>
            <a:ext cx="15773400" cy="6527007"/>
          </a:xfrm>
        </p:spPr>
        <p:txBody>
          <a:bodyPr>
            <a:normAutofit fontScale="47500" lnSpcReduction="20000"/>
          </a:bodyPr>
          <a:lstStyle/>
          <a:p>
            <a:endParaRPr lang="en-CA" dirty="0"/>
          </a:p>
          <a:p>
            <a:r>
              <a:rPr lang="en-CA" dirty="0"/>
              <a:t>Editorial in </a:t>
            </a:r>
            <a:r>
              <a:rPr lang="en-CA" dirty="0" err="1"/>
              <a:t>Periodicum</a:t>
            </a:r>
            <a:r>
              <a:rPr lang="en-CA" dirty="0"/>
              <a:t> </a:t>
            </a:r>
            <a:r>
              <a:rPr lang="en-CA" dirty="0" err="1"/>
              <a:t>Bilogorum</a:t>
            </a:r>
            <a:r>
              <a:rPr lang="en-CA" dirty="0"/>
              <a:t>: </a:t>
            </a:r>
            <a:r>
              <a:rPr lang="en-CA" dirty="0">
                <a:hlinkClick r:id="rId2"/>
              </a:rPr>
              <a:t>https://hrcak.srce.hr/138067</a:t>
            </a:r>
            <a:br>
              <a:rPr lang="en-CA" dirty="0"/>
            </a:br>
            <a:endParaRPr lang="en-CA" dirty="0"/>
          </a:p>
          <a:p>
            <a:r>
              <a:rPr lang="en-CA" dirty="0"/>
              <a:t>Publication in </a:t>
            </a:r>
            <a:r>
              <a:rPr lang="en-CA" dirty="0" err="1"/>
              <a:t>Biochemia</a:t>
            </a:r>
            <a:r>
              <a:rPr lang="en-CA" dirty="0"/>
              <a:t> Medica </a:t>
            </a:r>
            <a:r>
              <a:rPr lang="en-CA" dirty="0">
                <a:hlinkClick r:id="rId3"/>
              </a:rPr>
              <a:t>https://www.ncbi.nlm.nih.gov/pubmed/27812300</a:t>
            </a:r>
            <a:endParaRPr lang="en-CA" dirty="0"/>
          </a:p>
          <a:p>
            <a:endParaRPr lang="en-CA" dirty="0"/>
          </a:p>
          <a:p>
            <a:r>
              <a:rPr lang="en-CA" dirty="0" err="1"/>
              <a:t>MedILS</a:t>
            </a:r>
            <a:r>
              <a:rPr lang="en-CA" dirty="0"/>
              <a:t>: </a:t>
            </a:r>
            <a:r>
              <a:rPr lang="en-CA" dirty="0">
                <a:hlinkClick r:id="rId4"/>
              </a:rPr>
              <a:t>http://www.medils.org/research/impact-observatory</a:t>
            </a:r>
            <a:endParaRPr lang="en-CA" dirty="0"/>
          </a:p>
          <a:p>
            <a:endParaRPr lang="en-CA" dirty="0"/>
          </a:p>
          <a:p>
            <a:r>
              <a:rPr lang="en-CA" dirty="0"/>
              <a:t>Presented at conferences </a:t>
            </a:r>
            <a:r>
              <a:rPr lang="en-CA" dirty="0" err="1"/>
              <a:t>Newfelpro</a:t>
            </a:r>
            <a:r>
              <a:rPr lang="en-CA" dirty="0"/>
              <a:t>  </a:t>
            </a:r>
            <a:r>
              <a:rPr lang="en-CA" dirty="0">
                <a:hlinkClick r:id="rId5"/>
              </a:rPr>
              <a:t>http://www.newfelpro.hr/default.aspx?id=1277</a:t>
            </a:r>
            <a:endParaRPr lang="en-CA" dirty="0"/>
          </a:p>
          <a:p>
            <a:endParaRPr lang="en-CA" dirty="0"/>
          </a:p>
          <a:p>
            <a:r>
              <a:rPr lang="en-CA" dirty="0"/>
              <a:t>Workshop in Australia: </a:t>
            </a:r>
            <a:r>
              <a:rPr lang="en-CA" dirty="0">
                <a:hlinkClick r:id="rId6"/>
              </a:rPr>
              <a:t>https://openmq.com.au/course/IMPACT001</a:t>
            </a:r>
            <a:endParaRPr lang="en-CA" dirty="0"/>
          </a:p>
          <a:p>
            <a:endParaRPr lang="en-CA" dirty="0"/>
          </a:p>
          <a:p>
            <a:r>
              <a:rPr lang="en-CA" dirty="0"/>
              <a:t>Figshare: </a:t>
            </a:r>
            <a:r>
              <a:rPr lang="en-CA" dirty="0">
                <a:hlinkClick r:id="rId7"/>
              </a:rPr>
              <a:t>https://figshare.com/authors/Karmela_Krleza-Jeric/98936</a:t>
            </a:r>
            <a:endParaRPr lang="en-CA" dirty="0"/>
          </a:p>
          <a:p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1A693F-F766-4113-A64C-39754F907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2D2D2D">
                    <a:tint val="75000"/>
                  </a:srgbClr>
                </a:solidFill>
                <a:latin typeface="Calibri"/>
                <a:ea typeface="+mn-ea"/>
              </a:rPr>
              <a:t>KKJ 2019</a:t>
            </a:r>
            <a:endParaRPr lang="en-US" dirty="0">
              <a:solidFill>
                <a:srgbClr val="2D2D2D">
                  <a:tint val="75000"/>
                </a:srgb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25588164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d1w7fb2mkkr3kw.cloudfront.net/assets/images/book/large/9783/7643/97837643757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8414" y="4022086"/>
            <a:ext cx="3162300" cy="480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Nevena\Downloads\41hRkJcBfOL._SX330_BO1,204,203,2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212" y="3375833"/>
            <a:ext cx="3162300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2D2D2D">
                    <a:tint val="75000"/>
                  </a:srgbClr>
                </a:solidFill>
                <a:latin typeface="Calibri"/>
                <a:ea typeface="+mn-ea"/>
              </a:rPr>
              <a:t>KKJ 2019</a:t>
            </a:r>
            <a:endParaRPr lang="en-US" dirty="0">
              <a:solidFill>
                <a:srgbClr val="2D2D2D">
                  <a:tint val="75000"/>
                </a:srgbClr>
              </a:solidFill>
              <a:latin typeface="Calibri"/>
              <a:ea typeface="+mn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105B65-E545-4906-B495-F1331B2DA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786" y="2402293"/>
            <a:ext cx="3458706" cy="536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52373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9" name="Picture 5"/>
          <p:cNvPicPr>
            <a:picLocks noChangeAspect="1" noChangeArrowheads="1"/>
          </p:cNvPicPr>
          <p:nvPr/>
        </p:nvPicPr>
        <p:blipFill rotWithShape="1">
          <a:blip r:embed="rId2" cstate="print"/>
          <a:srcRect l="15349" r="14002"/>
          <a:stretch/>
        </p:blipFill>
        <p:spPr bwMode="auto">
          <a:xfrm>
            <a:off x="4497648" y="3878519"/>
            <a:ext cx="3111689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r="12526"/>
          <a:stretch/>
        </p:blipFill>
        <p:spPr bwMode="auto">
          <a:xfrm>
            <a:off x="580745" y="272954"/>
            <a:ext cx="3501852" cy="389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08410" y="711291"/>
            <a:ext cx="4404431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gImage" descr="http://ecx.images-amazon.com/images/I/51wBM8YNSRL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1035" y="5717793"/>
            <a:ext cx="2549676" cy="3833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4" name="Picture 4" descr="https://underwaterraven.files.wordpress.com/2015/07/badpharm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996991" y="1162270"/>
            <a:ext cx="3971402" cy="306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d.gr-assets.com/books/1328759425l/653099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22" y="5186409"/>
            <a:ext cx="3000375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healthimpactnews.com/wp-content/uploads/sites/2/2014/04/Deadly-Medicines-and-Organized-Crim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274" y="5186409"/>
            <a:ext cx="32766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2D2D2D">
                    <a:tint val="75000"/>
                  </a:srgbClr>
                </a:solidFill>
                <a:latin typeface="Calibri"/>
                <a:ea typeface="+mn-ea"/>
              </a:rPr>
              <a:t>KKJ 2019</a:t>
            </a:r>
            <a:endParaRPr lang="en-US" dirty="0">
              <a:solidFill>
                <a:srgbClr val="2D2D2D">
                  <a:tint val="75000"/>
                </a:srgb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465116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8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8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8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28975" y="180853"/>
            <a:ext cx="11830050" cy="1988345"/>
          </a:xfrm>
        </p:spPr>
        <p:txBody>
          <a:bodyPr/>
          <a:lstStyle/>
          <a:p>
            <a:pPr algn="ctr"/>
            <a:r>
              <a:rPr lang="en-US" dirty="0"/>
              <a:t>Methodology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7204433" y="9563978"/>
            <a:ext cx="3257550" cy="547688"/>
          </a:xfrm>
        </p:spPr>
        <p:txBody>
          <a:bodyPr/>
          <a:lstStyle/>
          <a:p>
            <a:pPr defTabSz="1371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t>KKJ 2019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071436" y="5311378"/>
            <a:ext cx="3973635" cy="1645169"/>
            <a:chOff x="5846668" y="3306699"/>
            <a:chExt cx="2208061" cy="1214722"/>
          </a:xfrm>
        </p:grpSpPr>
        <p:sp>
          <p:nvSpPr>
            <p:cNvPr id="8" name="Oval 7"/>
            <p:cNvSpPr/>
            <p:nvPr/>
          </p:nvSpPr>
          <p:spPr>
            <a:xfrm>
              <a:off x="7818794" y="3794569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7386383" y="3794569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1124"/>
                <a:lumOff val="740"/>
                <a:alphaOff val="0"/>
              </a:schemeClr>
            </a:lnRef>
            <a:fillRef idx="1">
              <a:schemeClr val="accent1">
                <a:shade val="80000"/>
                <a:hueOff val="0"/>
                <a:satOff val="-1124"/>
                <a:lumOff val="740"/>
                <a:alphaOff val="0"/>
              </a:schemeClr>
            </a:fillRef>
            <a:effectRef idx="2">
              <a:schemeClr val="accent1">
                <a:shade val="80000"/>
                <a:hueOff val="0"/>
                <a:satOff val="-1124"/>
                <a:lumOff val="74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6953972" y="3794569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2249"/>
                <a:lumOff val="1480"/>
                <a:alphaOff val="0"/>
              </a:schemeClr>
            </a:lnRef>
            <a:fillRef idx="1">
              <a:schemeClr val="accent1">
                <a:shade val="80000"/>
                <a:hueOff val="0"/>
                <a:satOff val="-2249"/>
                <a:lumOff val="1480"/>
                <a:alphaOff val="0"/>
              </a:schemeClr>
            </a:fillRef>
            <a:effectRef idx="2">
              <a:schemeClr val="accent1">
                <a:shade val="80000"/>
                <a:hueOff val="0"/>
                <a:satOff val="-2249"/>
                <a:lumOff val="148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6522383" y="3794569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3373"/>
                <a:lumOff val="2220"/>
                <a:alphaOff val="0"/>
              </a:schemeClr>
            </a:lnRef>
            <a:fillRef idx="1">
              <a:schemeClr val="accent1">
                <a:shade val="80000"/>
                <a:hueOff val="0"/>
                <a:satOff val="-3373"/>
                <a:lumOff val="2220"/>
                <a:alphaOff val="0"/>
              </a:schemeClr>
            </a:fillRef>
            <a:effectRef idx="2">
              <a:schemeClr val="accent1">
                <a:shade val="80000"/>
                <a:hueOff val="0"/>
                <a:satOff val="-3373"/>
                <a:lumOff val="222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846668" y="3676316"/>
              <a:ext cx="471870" cy="472392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5621"/>
                <a:lumOff val="3700"/>
                <a:alphaOff val="0"/>
              </a:schemeClr>
            </a:lnRef>
            <a:fillRef idx="1">
              <a:schemeClr val="accent1">
                <a:shade val="80000"/>
                <a:hueOff val="0"/>
                <a:satOff val="-5621"/>
                <a:lumOff val="3700"/>
                <a:alphaOff val="0"/>
              </a:schemeClr>
            </a:fillRef>
            <a:effectRef idx="2">
              <a:schemeClr val="accent1">
                <a:shade val="80000"/>
                <a:hueOff val="0"/>
                <a:satOff val="-5621"/>
                <a:lumOff val="370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434063" y="3306699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6746"/>
                <a:lumOff val="4439"/>
                <a:alphaOff val="0"/>
              </a:schemeClr>
            </a:lnRef>
            <a:fillRef idx="1">
              <a:schemeClr val="accent1">
                <a:shade val="80000"/>
                <a:hueOff val="0"/>
                <a:satOff val="-6746"/>
                <a:lumOff val="4439"/>
                <a:alphaOff val="0"/>
              </a:schemeClr>
            </a:fillRef>
            <a:effectRef idx="2">
              <a:schemeClr val="accent1">
                <a:shade val="80000"/>
                <a:hueOff val="0"/>
                <a:satOff val="-6746"/>
                <a:lumOff val="443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434063" y="4285535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7870"/>
                <a:lumOff val="5179"/>
                <a:alphaOff val="0"/>
              </a:schemeClr>
            </a:lnRef>
            <a:fillRef idx="1">
              <a:schemeClr val="accent1">
                <a:shade val="80000"/>
                <a:hueOff val="0"/>
                <a:satOff val="-7870"/>
                <a:lumOff val="5179"/>
                <a:alphaOff val="0"/>
              </a:schemeClr>
            </a:fillRef>
            <a:effectRef idx="2">
              <a:schemeClr val="accent1">
                <a:shade val="80000"/>
                <a:hueOff val="0"/>
                <a:satOff val="-7870"/>
                <a:lumOff val="51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644514" y="3519058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8994"/>
                <a:lumOff val="5919"/>
                <a:alphaOff val="0"/>
              </a:schemeClr>
            </a:lnRef>
            <a:fillRef idx="1">
              <a:schemeClr val="accent1">
                <a:shade val="80000"/>
                <a:hueOff val="0"/>
                <a:satOff val="-8994"/>
                <a:lumOff val="5919"/>
                <a:alphaOff val="0"/>
              </a:schemeClr>
            </a:fillRef>
            <a:effectRef idx="2">
              <a:schemeClr val="accent1">
                <a:shade val="80000"/>
                <a:hueOff val="0"/>
                <a:satOff val="-8994"/>
                <a:lumOff val="591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658489" y="4075033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10119"/>
                <a:lumOff val="6659"/>
                <a:alphaOff val="0"/>
              </a:schemeClr>
            </a:lnRef>
            <a:fillRef idx="1">
              <a:schemeClr val="accent1">
                <a:shade val="80000"/>
                <a:hueOff val="0"/>
                <a:satOff val="-10119"/>
                <a:lumOff val="6659"/>
                <a:alphaOff val="0"/>
              </a:schemeClr>
            </a:fillRef>
            <a:effectRef idx="2">
              <a:schemeClr val="accent1">
                <a:shade val="80000"/>
                <a:hueOff val="0"/>
                <a:satOff val="-10119"/>
                <a:lumOff val="6659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18" name="Freeform 17"/>
          <p:cNvSpPr/>
          <p:nvPr/>
        </p:nvSpPr>
        <p:spPr>
          <a:xfrm>
            <a:off x="6768533" y="3759809"/>
            <a:ext cx="4078602" cy="4601793"/>
          </a:xfrm>
          <a:custGeom>
            <a:avLst/>
            <a:gdLst>
              <a:gd name="connsiteX0" fmla="*/ 0 w 2388947"/>
              <a:gd name="connsiteY0" fmla="*/ 1194602 h 2389203"/>
              <a:gd name="connsiteX1" fmla="*/ 1194474 w 2388947"/>
              <a:gd name="connsiteY1" fmla="*/ 0 h 2389203"/>
              <a:gd name="connsiteX2" fmla="*/ 2388948 w 2388947"/>
              <a:gd name="connsiteY2" fmla="*/ 1194602 h 2389203"/>
              <a:gd name="connsiteX3" fmla="*/ 1194474 w 2388947"/>
              <a:gd name="connsiteY3" fmla="*/ 2389204 h 2389203"/>
              <a:gd name="connsiteX4" fmla="*/ 0 w 2388947"/>
              <a:gd name="connsiteY4" fmla="*/ 1194602 h 2389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8947" h="2389203">
                <a:moveTo>
                  <a:pt x="0" y="1194602"/>
                </a:moveTo>
                <a:cubicBezTo>
                  <a:pt x="0" y="534842"/>
                  <a:pt x="534784" y="0"/>
                  <a:pt x="1194474" y="0"/>
                </a:cubicBezTo>
                <a:cubicBezTo>
                  <a:pt x="1854164" y="0"/>
                  <a:pt x="2388948" y="534842"/>
                  <a:pt x="2388948" y="1194602"/>
                </a:cubicBezTo>
                <a:cubicBezTo>
                  <a:pt x="2388948" y="1854362"/>
                  <a:pt x="1854164" y="2389204"/>
                  <a:pt x="1194474" y="2389204"/>
                </a:cubicBezTo>
                <a:cubicBezTo>
                  <a:pt x="534784" y="2389204"/>
                  <a:pt x="0" y="1854362"/>
                  <a:pt x="0" y="1194602"/>
                </a:cubicBezTo>
                <a:close/>
              </a:path>
            </a:pathLst>
          </a:custGeom>
          <a:scene3d>
            <a:camera prst="perspectiveRelaxedModerately" zoom="92000"/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1">
            <a:schemeClr val="accent1">
              <a:shade val="80000"/>
              <a:hueOff val="0"/>
              <a:satOff val="-11243"/>
              <a:lumOff val="7399"/>
              <a:alphaOff val="0"/>
            </a:schemeClr>
          </a:lnRef>
          <a:fillRef idx="1">
            <a:schemeClr val="accent1">
              <a:shade val="80000"/>
              <a:hueOff val="0"/>
              <a:satOff val="-11243"/>
              <a:lumOff val="7399"/>
              <a:alphaOff val="0"/>
            </a:schemeClr>
          </a:fillRef>
          <a:effectRef idx="2">
            <a:schemeClr val="accent1">
              <a:shade val="80000"/>
              <a:hueOff val="0"/>
              <a:satOff val="-11243"/>
              <a:lumOff val="739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835" tIns="583892" rIns="583835" bIns="583892" numCol="1" spcCol="1270" anchor="ctr" anchorCtr="0">
            <a:noAutofit/>
          </a:bodyPr>
          <a:lstStyle/>
          <a:p>
            <a:pPr algn="ctr" defTabSz="2066925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</a:pPr>
            <a:r>
              <a:rPr lang="en-CA" sz="3900" b="1" dirty="0">
                <a:solidFill>
                  <a:prstClr val="white"/>
                </a:solidFill>
                <a:latin typeface="Calibri" panose="020F0502020204030204"/>
              </a:rPr>
              <a:t>barriers</a:t>
            </a:r>
            <a:br>
              <a:rPr lang="en-CA" sz="3900" dirty="0">
                <a:solidFill>
                  <a:prstClr val="white"/>
                </a:solidFill>
                <a:latin typeface="Calibri" panose="020F0502020204030204"/>
              </a:rPr>
            </a:br>
            <a:r>
              <a:rPr lang="en-CA" sz="3900" b="1" dirty="0">
                <a:solidFill>
                  <a:prstClr val="white"/>
                </a:solidFill>
                <a:latin typeface="Calibri" panose="020F0502020204030204"/>
              </a:rPr>
              <a:t>opportunities gaps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4499916" y="2360351"/>
            <a:ext cx="3877827" cy="2089547"/>
            <a:chOff x="1481454" y="1143476"/>
            <a:chExt cx="3446957" cy="1393031"/>
          </a:xfrm>
        </p:grpSpPr>
        <p:sp>
          <p:nvSpPr>
            <p:cNvPr id="19" name="Oval 18"/>
            <p:cNvSpPr/>
            <p:nvPr/>
          </p:nvSpPr>
          <p:spPr>
            <a:xfrm>
              <a:off x="4456541" y="2064115"/>
              <a:ext cx="471870" cy="472392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12367"/>
                <a:lumOff val="8139"/>
                <a:alphaOff val="0"/>
              </a:schemeClr>
            </a:lnRef>
            <a:fillRef idx="1">
              <a:schemeClr val="accent1">
                <a:shade val="80000"/>
                <a:hueOff val="0"/>
                <a:satOff val="-12367"/>
                <a:lumOff val="8139"/>
                <a:alphaOff val="0"/>
              </a:schemeClr>
            </a:fillRef>
            <a:effectRef idx="2">
              <a:schemeClr val="accent1">
                <a:shade val="80000"/>
                <a:hueOff val="0"/>
                <a:satOff val="-12367"/>
                <a:lumOff val="813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4159772" y="1783651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13492"/>
                <a:lumOff val="8879"/>
                <a:alphaOff val="0"/>
              </a:schemeClr>
            </a:lnRef>
            <a:fillRef idx="1">
              <a:schemeClr val="accent1">
                <a:shade val="80000"/>
                <a:hueOff val="0"/>
                <a:satOff val="-13492"/>
                <a:lumOff val="8879"/>
                <a:alphaOff val="0"/>
              </a:schemeClr>
            </a:fillRef>
            <a:effectRef idx="2">
              <a:schemeClr val="accent1">
                <a:shade val="80000"/>
                <a:hueOff val="0"/>
                <a:satOff val="-13492"/>
                <a:lumOff val="88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3827654" y="1437560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14616"/>
                <a:lumOff val="9619"/>
                <a:alphaOff val="0"/>
              </a:schemeClr>
            </a:lnRef>
            <a:fillRef idx="1">
              <a:schemeClr val="accent1">
                <a:shade val="80000"/>
                <a:hueOff val="0"/>
                <a:satOff val="-14616"/>
                <a:lumOff val="9619"/>
                <a:alphaOff val="0"/>
              </a:schemeClr>
            </a:fillRef>
            <a:effectRef idx="2">
              <a:schemeClr val="accent1">
                <a:shade val="80000"/>
                <a:hueOff val="0"/>
                <a:satOff val="-14616"/>
                <a:lumOff val="961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3498002" y="1143476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15740"/>
                <a:lumOff val="10359"/>
                <a:alphaOff val="0"/>
              </a:schemeClr>
            </a:lnRef>
            <a:fillRef idx="1">
              <a:schemeClr val="accent1">
                <a:shade val="80000"/>
                <a:hueOff val="0"/>
                <a:satOff val="-15740"/>
                <a:lumOff val="10359"/>
                <a:alphaOff val="0"/>
              </a:schemeClr>
            </a:fillRef>
            <a:effectRef idx="2">
              <a:schemeClr val="accent1">
                <a:shade val="80000"/>
                <a:hueOff val="0"/>
                <a:satOff val="-15740"/>
                <a:lumOff val="1035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2994071" y="1143476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16865"/>
                <a:lumOff val="11099"/>
                <a:alphaOff val="0"/>
              </a:schemeClr>
            </a:lnRef>
            <a:fillRef idx="1">
              <a:schemeClr val="accent1">
                <a:shade val="80000"/>
                <a:hueOff val="0"/>
                <a:satOff val="-16865"/>
                <a:lumOff val="11099"/>
                <a:alphaOff val="0"/>
              </a:schemeClr>
            </a:fillRef>
            <a:effectRef idx="2">
              <a:schemeClr val="accent1">
                <a:shade val="80000"/>
                <a:hueOff val="0"/>
                <a:satOff val="-16865"/>
                <a:lumOff val="1109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2489317" y="1143476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17989"/>
                <a:lumOff val="11838"/>
                <a:alphaOff val="0"/>
              </a:schemeClr>
            </a:lnRef>
            <a:fillRef idx="1">
              <a:schemeClr val="accent1">
                <a:shade val="80000"/>
                <a:hueOff val="0"/>
                <a:satOff val="-17989"/>
                <a:lumOff val="11838"/>
                <a:alphaOff val="0"/>
              </a:schemeClr>
            </a:fillRef>
            <a:effectRef idx="2">
              <a:schemeClr val="accent1">
                <a:shade val="80000"/>
                <a:hueOff val="0"/>
                <a:satOff val="-17989"/>
                <a:lumOff val="1183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1985386" y="1143476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19113"/>
                <a:lumOff val="12578"/>
                <a:alphaOff val="0"/>
              </a:schemeClr>
            </a:lnRef>
            <a:fillRef idx="1">
              <a:schemeClr val="accent1">
                <a:shade val="80000"/>
                <a:hueOff val="0"/>
                <a:satOff val="-19113"/>
                <a:lumOff val="12578"/>
                <a:alphaOff val="0"/>
              </a:schemeClr>
            </a:fillRef>
            <a:effectRef idx="2">
              <a:schemeClr val="accent1">
                <a:shade val="80000"/>
                <a:hueOff val="0"/>
                <a:satOff val="-19113"/>
                <a:lumOff val="1257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Oval 25"/>
            <p:cNvSpPr/>
            <p:nvPr/>
          </p:nvSpPr>
          <p:spPr>
            <a:xfrm>
              <a:off x="1481454" y="1143476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20237"/>
                <a:lumOff val="13318"/>
                <a:alphaOff val="0"/>
              </a:schemeClr>
            </a:lnRef>
            <a:fillRef idx="1">
              <a:schemeClr val="accent1">
                <a:shade val="80000"/>
                <a:hueOff val="0"/>
                <a:satOff val="-20237"/>
                <a:lumOff val="13318"/>
                <a:alphaOff val="0"/>
              </a:schemeClr>
            </a:fillRef>
            <a:effectRef idx="2">
              <a:schemeClr val="accent1">
                <a:shade val="80000"/>
                <a:hueOff val="0"/>
                <a:satOff val="-20237"/>
                <a:lumOff val="13318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28" name="Freeform 27"/>
          <p:cNvSpPr/>
          <p:nvPr/>
        </p:nvSpPr>
        <p:spPr>
          <a:xfrm>
            <a:off x="4408735" y="1584776"/>
            <a:ext cx="3111140" cy="911042"/>
          </a:xfrm>
          <a:custGeom>
            <a:avLst/>
            <a:gdLst>
              <a:gd name="connsiteX0" fmla="*/ 0 w 2765457"/>
              <a:gd name="connsiteY0" fmla="*/ 0 h 607361"/>
              <a:gd name="connsiteX1" fmla="*/ 2765457 w 2765457"/>
              <a:gd name="connsiteY1" fmla="*/ 0 h 607361"/>
              <a:gd name="connsiteX2" fmla="*/ 2765457 w 2765457"/>
              <a:gd name="connsiteY2" fmla="*/ 607361 h 607361"/>
              <a:gd name="connsiteX3" fmla="*/ 0 w 2765457"/>
              <a:gd name="connsiteY3" fmla="*/ 607361 h 607361"/>
              <a:gd name="connsiteX4" fmla="*/ 0 w 2765457"/>
              <a:gd name="connsiteY4" fmla="*/ 0 h 607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5457" h="607361">
                <a:moveTo>
                  <a:pt x="0" y="0"/>
                </a:moveTo>
                <a:lnTo>
                  <a:pt x="2765457" y="0"/>
                </a:lnTo>
                <a:lnTo>
                  <a:pt x="2765457" y="607361"/>
                </a:lnTo>
                <a:lnTo>
                  <a:pt x="0" y="607361"/>
                </a:lnTo>
                <a:lnTo>
                  <a:pt x="0" y="0"/>
                </a:lnTo>
                <a:close/>
              </a:path>
            </a:pathLst>
          </a:custGeom>
          <a:scene3d>
            <a:camera prst="perspectiveRelaxedModerately" zoom="92000"/>
            <a:lightRig rig="balanced" dir="t">
              <a:rot lat="0" lon="0" rev="12700000"/>
            </a:lightRig>
          </a:scene3d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b" anchorCtr="0">
            <a:noAutofit/>
          </a:bodyPr>
          <a:lstStyle/>
          <a:p>
            <a:pPr defTabSz="1400175" fontAlgn="auto">
              <a:lnSpc>
                <a:spcPct val="90000"/>
              </a:lnSpc>
              <a:spcAft>
                <a:spcPct val="35000"/>
              </a:spcAft>
            </a:pPr>
            <a:r>
              <a:rPr lang="en-CA" sz="3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Network/WG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4119771" y="3849960"/>
            <a:ext cx="3139809" cy="1082850"/>
            <a:chOff x="1000541" y="2264711"/>
            <a:chExt cx="2790941" cy="721900"/>
          </a:xfrm>
        </p:grpSpPr>
        <p:sp>
          <p:nvSpPr>
            <p:cNvPr id="29" name="Oval 28"/>
            <p:cNvSpPr/>
            <p:nvPr/>
          </p:nvSpPr>
          <p:spPr>
            <a:xfrm>
              <a:off x="3319612" y="2514219"/>
              <a:ext cx="471870" cy="472392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22486"/>
                <a:lumOff val="14798"/>
                <a:alphaOff val="0"/>
              </a:schemeClr>
            </a:lnRef>
            <a:fillRef idx="1">
              <a:schemeClr val="accent1">
                <a:shade val="80000"/>
                <a:hueOff val="0"/>
                <a:satOff val="-22486"/>
                <a:lumOff val="14798"/>
                <a:alphaOff val="0"/>
              </a:schemeClr>
            </a:fillRef>
            <a:effectRef idx="2">
              <a:schemeClr val="accent1">
                <a:shade val="80000"/>
                <a:hueOff val="0"/>
                <a:satOff val="-22486"/>
                <a:lumOff val="1479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Oval 29"/>
            <p:cNvSpPr/>
            <p:nvPr/>
          </p:nvSpPr>
          <p:spPr>
            <a:xfrm>
              <a:off x="3017089" y="2264711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23610"/>
                <a:lumOff val="15538"/>
                <a:alphaOff val="0"/>
              </a:schemeClr>
            </a:lnRef>
            <a:fillRef idx="1">
              <a:schemeClr val="accent1">
                <a:shade val="80000"/>
                <a:hueOff val="0"/>
                <a:satOff val="-23610"/>
                <a:lumOff val="15538"/>
                <a:alphaOff val="0"/>
              </a:schemeClr>
            </a:fillRef>
            <a:effectRef idx="2">
              <a:schemeClr val="accent1">
                <a:shade val="80000"/>
                <a:hueOff val="0"/>
                <a:satOff val="-23610"/>
                <a:lumOff val="1553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Oval 30"/>
            <p:cNvSpPr/>
            <p:nvPr/>
          </p:nvSpPr>
          <p:spPr>
            <a:xfrm>
              <a:off x="2513157" y="2264711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24735"/>
                <a:lumOff val="16278"/>
                <a:alphaOff val="0"/>
              </a:schemeClr>
            </a:lnRef>
            <a:fillRef idx="1">
              <a:schemeClr val="accent1">
                <a:shade val="80000"/>
                <a:hueOff val="0"/>
                <a:satOff val="-24735"/>
                <a:lumOff val="16278"/>
                <a:alphaOff val="0"/>
              </a:schemeClr>
            </a:fillRef>
            <a:effectRef idx="2">
              <a:schemeClr val="accent1">
                <a:shade val="80000"/>
                <a:hueOff val="0"/>
                <a:satOff val="-24735"/>
                <a:lumOff val="1627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Oval 31"/>
            <p:cNvSpPr/>
            <p:nvPr/>
          </p:nvSpPr>
          <p:spPr>
            <a:xfrm>
              <a:off x="2009226" y="2264711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25859"/>
                <a:lumOff val="17018"/>
                <a:alphaOff val="0"/>
              </a:schemeClr>
            </a:lnRef>
            <a:fillRef idx="1">
              <a:schemeClr val="accent1">
                <a:shade val="80000"/>
                <a:hueOff val="0"/>
                <a:satOff val="-25859"/>
                <a:lumOff val="17018"/>
                <a:alphaOff val="0"/>
              </a:schemeClr>
            </a:fillRef>
            <a:effectRef idx="2">
              <a:schemeClr val="accent1">
                <a:shade val="80000"/>
                <a:hueOff val="0"/>
                <a:satOff val="-25859"/>
                <a:lumOff val="1701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Oval 32"/>
            <p:cNvSpPr/>
            <p:nvPr/>
          </p:nvSpPr>
          <p:spPr>
            <a:xfrm>
              <a:off x="1505294" y="2264711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26983"/>
                <a:lumOff val="17758"/>
                <a:alphaOff val="0"/>
              </a:schemeClr>
            </a:lnRef>
            <a:fillRef idx="1">
              <a:schemeClr val="accent1">
                <a:shade val="80000"/>
                <a:hueOff val="0"/>
                <a:satOff val="-26983"/>
                <a:lumOff val="17758"/>
                <a:alphaOff val="0"/>
              </a:schemeClr>
            </a:fillRef>
            <a:effectRef idx="2">
              <a:schemeClr val="accent1">
                <a:shade val="80000"/>
                <a:hueOff val="0"/>
                <a:satOff val="-26983"/>
                <a:lumOff val="1775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Oval 33"/>
            <p:cNvSpPr/>
            <p:nvPr/>
          </p:nvSpPr>
          <p:spPr>
            <a:xfrm>
              <a:off x="1000541" y="2264711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28108"/>
                <a:lumOff val="18498"/>
                <a:alphaOff val="0"/>
              </a:schemeClr>
            </a:lnRef>
            <a:fillRef idx="1">
              <a:schemeClr val="accent1">
                <a:shade val="80000"/>
                <a:hueOff val="0"/>
                <a:satOff val="-28108"/>
                <a:lumOff val="18498"/>
                <a:alphaOff val="0"/>
              </a:schemeClr>
            </a:fillRef>
            <a:effectRef idx="2">
              <a:schemeClr val="accent1">
                <a:shade val="80000"/>
                <a:hueOff val="0"/>
                <a:satOff val="-28108"/>
                <a:lumOff val="18498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36" name="Freeform 35"/>
          <p:cNvSpPr/>
          <p:nvPr/>
        </p:nvSpPr>
        <p:spPr>
          <a:xfrm>
            <a:off x="4000502" y="3016822"/>
            <a:ext cx="3941178" cy="911042"/>
          </a:xfrm>
          <a:custGeom>
            <a:avLst/>
            <a:gdLst>
              <a:gd name="connsiteX0" fmla="*/ 0 w 2765457"/>
              <a:gd name="connsiteY0" fmla="*/ 0 h 607361"/>
              <a:gd name="connsiteX1" fmla="*/ 2765457 w 2765457"/>
              <a:gd name="connsiteY1" fmla="*/ 0 h 607361"/>
              <a:gd name="connsiteX2" fmla="*/ 2765457 w 2765457"/>
              <a:gd name="connsiteY2" fmla="*/ 607361 h 607361"/>
              <a:gd name="connsiteX3" fmla="*/ 0 w 2765457"/>
              <a:gd name="connsiteY3" fmla="*/ 607361 h 607361"/>
              <a:gd name="connsiteX4" fmla="*/ 0 w 2765457"/>
              <a:gd name="connsiteY4" fmla="*/ 0 h 607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5457" h="607361">
                <a:moveTo>
                  <a:pt x="0" y="0"/>
                </a:moveTo>
                <a:lnTo>
                  <a:pt x="2765457" y="0"/>
                </a:lnTo>
                <a:lnTo>
                  <a:pt x="2765457" y="607361"/>
                </a:lnTo>
                <a:lnTo>
                  <a:pt x="0" y="607361"/>
                </a:lnTo>
                <a:lnTo>
                  <a:pt x="0" y="0"/>
                </a:lnTo>
                <a:close/>
              </a:path>
            </a:pathLst>
          </a:custGeom>
          <a:scene3d>
            <a:camera prst="perspectiveRelaxedModerately" zoom="92000"/>
            <a:lightRig rig="balanced" dir="t">
              <a:rot lat="0" lon="0" rev="12700000"/>
            </a:lightRig>
          </a:scene3d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b" anchorCtr="0">
            <a:noAutofit/>
          </a:bodyPr>
          <a:lstStyle/>
          <a:p>
            <a:pPr defTabSz="1400175" fontAlgn="auto">
              <a:lnSpc>
                <a:spcPct val="90000"/>
              </a:lnSpc>
              <a:spcAft>
                <a:spcPct val="35000"/>
              </a:spcAft>
            </a:pPr>
            <a:r>
              <a:rPr lang="en-CA" sz="3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Scoping review</a:t>
            </a:r>
            <a:endParaRPr lang="en-US" sz="3600" b="1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4138307" y="5706411"/>
            <a:ext cx="2630226" cy="708588"/>
            <a:chOff x="963547" y="3676316"/>
            <a:chExt cx="2337979" cy="472392"/>
          </a:xfrm>
        </p:grpSpPr>
        <p:sp>
          <p:nvSpPr>
            <p:cNvPr id="37" name="Oval 36"/>
            <p:cNvSpPr/>
            <p:nvPr/>
          </p:nvSpPr>
          <p:spPr>
            <a:xfrm>
              <a:off x="2829656" y="3676316"/>
              <a:ext cx="471870" cy="472392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30356"/>
                <a:lumOff val="19977"/>
                <a:alphaOff val="0"/>
              </a:schemeClr>
            </a:lnRef>
            <a:fillRef idx="1">
              <a:schemeClr val="accent1">
                <a:shade val="80000"/>
                <a:hueOff val="0"/>
                <a:satOff val="-30356"/>
                <a:lumOff val="19977"/>
                <a:alphaOff val="0"/>
              </a:schemeClr>
            </a:fillRef>
            <a:effectRef idx="2">
              <a:schemeClr val="accent1">
                <a:shade val="80000"/>
                <a:hueOff val="0"/>
                <a:satOff val="-30356"/>
                <a:lumOff val="1997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2362718" y="3794569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31480"/>
                <a:lumOff val="20717"/>
                <a:alphaOff val="0"/>
              </a:schemeClr>
            </a:lnRef>
            <a:fillRef idx="1">
              <a:schemeClr val="accent1">
                <a:shade val="80000"/>
                <a:hueOff val="0"/>
                <a:satOff val="-31480"/>
                <a:lumOff val="20717"/>
                <a:alphaOff val="0"/>
              </a:schemeClr>
            </a:fillRef>
            <a:effectRef idx="2">
              <a:schemeClr val="accent1">
                <a:shade val="80000"/>
                <a:hueOff val="0"/>
                <a:satOff val="-31480"/>
                <a:lumOff val="2071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1896602" y="3794569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32605"/>
                <a:lumOff val="21457"/>
                <a:alphaOff val="0"/>
              </a:schemeClr>
            </a:lnRef>
            <a:fillRef idx="1">
              <a:schemeClr val="accent1">
                <a:shade val="80000"/>
                <a:hueOff val="0"/>
                <a:satOff val="-32605"/>
                <a:lumOff val="21457"/>
                <a:alphaOff val="0"/>
              </a:schemeClr>
            </a:fillRef>
            <a:effectRef idx="2">
              <a:schemeClr val="accent1">
                <a:shade val="80000"/>
                <a:hueOff val="0"/>
                <a:satOff val="-32605"/>
                <a:lumOff val="2145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Oval 39"/>
            <p:cNvSpPr/>
            <p:nvPr/>
          </p:nvSpPr>
          <p:spPr>
            <a:xfrm>
              <a:off x="1429663" y="3794569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33729"/>
                <a:lumOff val="22197"/>
                <a:alphaOff val="0"/>
              </a:schemeClr>
            </a:lnRef>
            <a:fillRef idx="1">
              <a:schemeClr val="accent1">
                <a:shade val="80000"/>
                <a:hueOff val="0"/>
                <a:satOff val="-33729"/>
                <a:lumOff val="22197"/>
                <a:alphaOff val="0"/>
              </a:schemeClr>
            </a:fillRef>
            <a:effectRef idx="2">
              <a:schemeClr val="accent1">
                <a:shade val="80000"/>
                <a:hueOff val="0"/>
                <a:satOff val="-33729"/>
                <a:lumOff val="2219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963547" y="3794569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34853"/>
                <a:lumOff val="22937"/>
                <a:alphaOff val="0"/>
              </a:schemeClr>
            </a:lnRef>
            <a:fillRef idx="1">
              <a:schemeClr val="accent1">
                <a:shade val="80000"/>
                <a:hueOff val="0"/>
                <a:satOff val="-34853"/>
                <a:lumOff val="22937"/>
                <a:alphaOff val="0"/>
              </a:schemeClr>
            </a:fillRef>
            <a:effectRef idx="2">
              <a:schemeClr val="accent1">
                <a:shade val="80000"/>
                <a:hueOff val="0"/>
                <a:satOff val="-34853"/>
                <a:lumOff val="22937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43" name="Freeform 42"/>
          <p:cNvSpPr/>
          <p:nvPr/>
        </p:nvSpPr>
        <p:spPr>
          <a:xfrm>
            <a:off x="4000500" y="4578521"/>
            <a:ext cx="2768031" cy="1265336"/>
          </a:xfrm>
          <a:custGeom>
            <a:avLst/>
            <a:gdLst>
              <a:gd name="connsiteX0" fmla="*/ 0 w 2091356"/>
              <a:gd name="connsiteY0" fmla="*/ 0 h 607361"/>
              <a:gd name="connsiteX1" fmla="*/ 2091356 w 2091356"/>
              <a:gd name="connsiteY1" fmla="*/ 0 h 607361"/>
              <a:gd name="connsiteX2" fmla="*/ 2091356 w 2091356"/>
              <a:gd name="connsiteY2" fmla="*/ 607361 h 607361"/>
              <a:gd name="connsiteX3" fmla="*/ 0 w 2091356"/>
              <a:gd name="connsiteY3" fmla="*/ 607361 h 607361"/>
              <a:gd name="connsiteX4" fmla="*/ 0 w 2091356"/>
              <a:gd name="connsiteY4" fmla="*/ 0 h 607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1356" h="607361">
                <a:moveTo>
                  <a:pt x="0" y="0"/>
                </a:moveTo>
                <a:lnTo>
                  <a:pt x="2091356" y="0"/>
                </a:lnTo>
                <a:lnTo>
                  <a:pt x="2091356" y="607361"/>
                </a:lnTo>
                <a:lnTo>
                  <a:pt x="0" y="607361"/>
                </a:lnTo>
                <a:lnTo>
                  <a:pt x="0" y="0"/>
                </a:lnTo>
                <a:close/>
              </a:path>
            </a:pathLst>
          </a:custGeom>
          <a:scene3d>
            <a:camera prst="perspectiveRelaxedModerately" zoom="92000"/>
            <a:lightRig rig="balanced" dir="t">
              <a:rot lat="0" lon="0" rev="12700000"/>
            </a:lightRig>
          </a:scene3d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b" anchorCtr="0">
            <a:noAutofit/>
          </a:bodyPr>
          <a:lstStyle/>
          <a:p>
            <a:pPr defTabSz="1400175" fontAlgn="auto">
              <a:lnSpc>
                <a:spcPct val="90000"/>
              </a:lnSpc>
              <a:spcAft>
                <a:spcPct val="35000"/>
              </a:spcAft>
            </a:pPr>
            <a:r>
              <a:rPr lang="en-CA" sz="3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Surveys</a:t>
            </a:r>
            <a:r>
              <a:rPr lang="en-CA" sz="315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 &amp; </a:t>
            </a:r>
            <a:r>
              <a:rPr lang="en-CA" sz="3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Interviews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4074030" y="6910027"/>
            <a:ext cx="3139809" cy="1074491"/>
            <a:chOff x="1000541" y="4819840"/>
            <a:chExt cx="2790941" cy="716327"/>
          </a:xfrm>
        </p:grpSpPr>
        <p:sp>
          <p:nvSpPr>
            <p:cNvPr id="44" name="Oval 43"/>
            <p:cNvSpPr/>
            <p:nvPr/>
          </p:nvSpPr>
          <p:spPr>
            <a:xfrm>
              <a:off x="3319612" y="4819840"/>
              <a:ext cx="471870" cy="472392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38226"/>
                <a:lumOff val="25157"/>
                <a:alphaOff val="0"/>
              </a:schemeClr>
            </a:lnRef>
            <a:fillRef idx="1">
              <a:schemeClr val="accent1">
                <a:shade val="80000"/>
                <a:hueOff val="0"/>
                <a:satOff val="-38226"/>
                <a:lumOff val="25157"/>
                <a:alphaOff val="0"/>
              </a:schemeClr>
            </a:fillRef>
            <a:effectRef idx="2">
              <a:schemeClr val="accent1">
                <a:shade val="80000"/>
                <a:hueOff val="0"/>
                <a:satOff val="-38226"/>
                <a:lumOff val="2515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Oval 44"/>
            <p:cNvSpPr/>
            <p:nvPr/>
          </p:nvSpPr>
          <p:spPr>
            <a:xfrm>
              <a:off x="3017089" y="5300281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39351"/>
                <a:lumOff val="25897"/>
                <a:alphaOff val="0"/>
              </a:schemeClr>
            </a:lnRef>
            <a:fillRef idx="1">
              <a:schemeClr val="accent1">
                <a:shade val="80000"/>
                <a:hueOff val="0"/>
                <a:satOff val="-39351"/>
                <a:lumOff val="25897"/>
                <a:alphaOff val="0"/>
              </a:schemeClr>
            </a:fillRef>
            <a:effectRef idx="2">
              <a:schemeClr val="accent1">
                <a:shade val="80000"/>
                <a:hueOff val="0"/>
                <a:satOff val="-39351"/>
                <a:lumOff val="2589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Oval 45"/>
            <p:cNvSpPr/>
            <p:nvPr/>
          </p:nvSpPr>
          <p:spPr>
            <a:xfrm>
              <a:off x="2513157" y="5300281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40475"/>
                <a:lumOff val="26636"/>
                <a:alphaOff val="0"/>
              </a:schemeClr>
            </a:lnRef>
            <a:fillRef idx="1">
              <a:schemeClr val="accent1">
                <a:shade val="80000"/>
                <a:hueOff val="0"/>
                <a:satOff val="-40475"/>
                <a:lumOff val="26636"/>
                <a:alphaOff val="0"/>
              </a:schemeClr>
            </a:fillRef>
            <a:effectRef idx="2">
              <a:schemeClr val="accent1">
                <a:shade val="80000"/>
                <a:hueOff val="0"/>
                <a:satOff val="-40475"/>
                <a:lumOff val="2663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Oval 46"/>
            <p:cNvSpPr/>
            <p:nvPr/>
          </p:nvSpPr>
          <p:spPr>
            <a:xfrm>
              <a:off x="2009226" y="5300281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41599"/>
                <a:lumOff val="27376"/>
                <a:alphaOff val="0"/>
              </a:schemeClr>
            </a:lnRef>
            <a:fillRef idx="1">
              <a:schemeClr val="accent1">
                <a:shade val="80000"/>
                <a:hueOff val="0"/>
                <a:satOff val="-41599"/>
                <a:lumOff val="27376"/>
                <a:alphaOff val="0"/>
              </a:schemeClr>
            </a:fillRef>
            <a:effectRef idx="2">
              <a:schemeClr val="accent1">
                <a:shade val="80000"/>
                <a:hueOff val="0"/>
                <a:satOff val="-41599"/>
                <a:lumOff val="2737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Oval 47"/>
            <p:cNvSpPr/>
            <p:nvPr/>
          </p:nvSpPr>
          <p:spPr>
            <a:xfrm>
              <a:off x="1505294" y="5300281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42723"/>
                <a:lumOff val="28116"/>
                <a:alphaOff val="0"/>
              </a:schemeClr>
            </a:lnRef>
            <a:fillRef idx="1">
              <a:schemeClr val="accent1">
                <a:shade val="80000"/>
                <a:hueOff val="0"/>
                <a:satOff val="-42723"/>
                <a:lumOff val="28116"/>
                <a:alphaOff val="0"/>
              </a:schemeClr>
            </a:fillRef>
            <a:effectRef idx="2">
              <a:schemeClr val="accent1">
                <a:shade val="80000"/>
                <a:hueOff val="0"/>
                <a:satOff val="-42723"/>
                <a:lumOff val="2811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1000541" y="5300281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43848"/>
                <a:lumOff val="28856"/>
                <a:alphaOff val="0"/>
              </a:schemeClr>
            </a:lnRef>
            <a:fillRef idx="1">
              <a:schemeClr val="accent1">
                <a:shade val="80000"/>
                <a:hueOff val="0"/>
                <a:satOff val="-43848"/>
                <a:lumOff val="28856"/>
                <a:alphaOff val="0"/>
              </a:schemeClr>
            </a:fillRef>
            <a:effectRef idx="2">
              <a:schemeClr val="accent1">
                <a:shade val="80000"/>
                <a:hueOff val="0"/>
                <a:satOff val="-43848"/>
                <a:lumOff val="28856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51" name="Freeform 50"/>
          <p:cNvSpPr/>
          <p:nvPr/>
        </p:nvSpPr>
        <p:spPr>
          <a:xfrm>
            <a:off x="4148443" y="6781366"/>
            <a:ext cx="3111140" cy="911042"/>
          </a:xfrm>
          <a:custGeom>
            <a:avLst/>
            <a:gdLst>
              <a:gd name="connsiteX0" fmla="*/ 0 w 2765457"/>
              <a:gd name="connsiteY0" fmla="*/ 0 h 607361"/>
              <a:gd name="connsiteX1" fmla="*/ 2765457 w 2765457"/>
              <a:gd name="connsiteY1" fmla="*/ 0 h 607361"/>
              <a:gd name="connsiteX2" fmla="*/ 2765457 w 2765457"/>
              <a:gd name="connsiteY2" fmla="*/ 607361 h 607361"/>
              <a:gd name="connsiteX3" fmla="*/ 0 w 2765457"/>
              <a:gd name="connsiteY3" fmla="*/ 607361 h 607361"/>
              <a:gd name="connsiteX4" fmla="*/ 0 w 2765457"/>
              <a:gd name="connsiteY4" fmla="*/ 0 h 607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5457" h="607361">
                <a:moveTo>
                  <a:pt x="0" y="0"/>
                </a:moveTo>
                <a:lnTo>
                  <a:pt x="2765457" y="0"/>
                </a:lnTo>
                <a:lnTo>
                  <a:pt x="2765457" y="607361"/>
                </a:lnTo>
                <a:lnTo>
                  <a:pt x="0" y="607361"/>
                </a:lnTo>
                <a:lnTo>
                  <a:pt x="0" y="0"/>
                </a:lnTo>
                <a:close/>
              </a:path>
            </a:pathLst>
          </a:custGeom>
          <a:scene3d>
            <a:camera prst="perspectiveRelaxedModerately" zoom="92000"/>
            <a:lightRig rig="balanced" dir="t">
              <a:rot lat="0" lon="0" rev="12700000"/>
            </a:lightRig>
          </a:scene3d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b" anchorCtr="0">
            <a:noAutofit/>
          </a:bodyPr>
          <a:lstStyle/>
          <a:p>
            <a:pPr defTabSz="1400175" fontAlgn="auto">
              <a:lnSpc>
                <a:spcPct val="90000"/>
              </a:lnSpc>
              <a:spcAft>
                <a:spcPct val="35000"/>
              </a:spcAft>
            </a:pPr>
            <a:r>
              <a:rPr lang="en-US" sz="3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Enviro scan Initiatives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4206745" y="7807598"/>
            <a:ext cx="3310904" cy="2227920"/>
            <a:chOff x="1985386" y="5248894"/>
            <a:chExt cx="2943025" cy="1485280"/>
          </a:xfrm>
        </p:grpSpPr>
        <p:sp>
          <p:nvSpPr>
            <p:cNvPr id="52" name="Oval 51"/>
            <p:cNvSpPr/>
            <p:nvPr/>
          </p:nvSpPr>
          <p:spPr>
            <a:xfrm>
              <a:off x="4456541" y="5248894"/>
              <a:ext cx="471870" cy="472392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47221"/>
                <a:lumOff val="31076"/>
                <a:alphaOff val="0"/>
              </a:schemeClr>
            </a:lnRef>
            <a:fillRef idx="1">
              <a:schemeClr val="accent1">
                <a:shade val="80000"/>
                <a:hueOff val="0"/>
                <a:satOff val="-47221"/>
                <a:lumOff val="31076"/>
                <a:alphaOff val="0"/>
              </a:schemeClr>
            </a:fillRef>
            <a:effectRef idx="2">
              <a:schemeClr val="accent1">
                <a:shade val="80000"/>
                <a:hueOff val="0"/>
                <a:satOff val="-47221"/>
                <a:lumOff val="3107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Oval 52"/>
            <p:cNvSpPr/>
            <p:nvPr/>
          </p:nvSpPr>
          <p:spPr>
            <a:xfrm>
              <a:off x="4218961" y="5728096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48345"/>
                <a:lumOff val="31816"/>
                <a:alphaOff val="0"/>
              </a:schemeClr>
            </a:lnRef>
            <a:fillRef idx="1">
              <a:schemeClr val="accent1">
                <a:shade val="80000"/>
                <a:hueOff val="0"/>
                <a:satOff val="-48345"/>
                <a:lumOff val="31816"/>
                <a:alphaOff val="0"/>
              </a:schemeClr>
            </a:fillRef>
            <a:effectRef idx="2">
              <a:schemeClr val="accent1">
                <a:shade val="80000"/>
                <a:hueOff val="0"/>
                <a:satOff val="-48345"/>
                <a:lumOff val="3181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Oval 53"/>
            <p:cNvSpPr/>
            <p:nvPr/>
          </p:nvSpPr>
          <p:spPr>
            <a:xfrm>
              <a:off x="3880267" y="6109477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49469"/>
                <a:lumOff val="32556"/>
                <a:alphaOff val="0"/>
              </a:schemeClr>
            </a:lnRef>
            <a:fillRef idx="1">
              <a:schemeClr val="accent1">
                <a:shade val="80000"/>
                <a:hueOff val="0"/>
                <a:satOff val="-49469"/>
                <a:lumOff val="32556"/>
                <a:alphaOff val="0"/>
              </a:schemeClr>
            </a:fillRef>
            <a:effectRef idx="2">
              <a:schemeClr val="accent1">
                <a:shade val="80000"/>
                <a:hueOff val="0"/>
                <a:satOff val="-49469"/>
                <a:lumOff val="3255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Oval 54"/>
            <p:cNvSpPr/>
            <p:nvPr/>
          </p:nvSpPr>
          <p:spPr>
            <a:xfrm>
              <a:off x="3498002" y="6498288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50594"/>
                <a:lumOff val="33296"/>
                <a:alphaOff val="0"/>
              </a:schemeClr>
            </a:lnRef>
            <a:fillRef idx="1">
              <a:schemeClr val="accent1">
                <a:shade val="80000"/>
                <a:hueOff val="0"/>
                <a:satOff val="-50594"/>
                <a:lumOff val="33296"/>
                <a:alphaOff val="0"/>
              </a:schemeClr>
            </a:fillRef>
            <a:effectRef idx="2">
              <a:schemeClr val="accent1">
                <a:shade val="80000"/>
                <a:hueOff val="0"/>
                <a:satOff val="-50594"/>
                <a:lumOff val="3329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6" name="Oval 55"/>
            <p:cNvSpPr/>
            <p:nvPr/>
          </p:nvSpPr>
          <p:spPr>
            <a:xfrm>
              <a:off x="2994071" y="6498288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51718"/>
                <a:lumOff val="34035"/>
                <a:alphaOff val="0"/>
              </a:schemeClr>
            </a:lnRef>
            <a:fillRef idx="1">
              <a:schemeClr val="accent1">
                <a:shade val="80000"/>
                <a:hueOff val="0"/>
                <a:satOff val="-51718"/>
                <a:lumOff val="34035"/>
                <a:alphaOff val="0"/>
              </a:schemeClr>
            </a:fillRef>
            <a:effectRef idx="2">
              <a:schemeClr val="accent1">
                <a:shade val="80000"/>
                <a:hueOff val="0"/>
                <a:satOff val="-51718"/>
                <a:lumOff val="3403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Oval 56"/>
            <p:cNvSpPr/>
            <p:nvPr/>
          </p:nvSpPr>
          <p:spPr>
            <a:xfrm>
              <a:off x="2489317" y="6498288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52842"/>
                <a:lumOff val="34775"/>
                <a:alphaOff val="0"/>
              </a:schemeClr>
            </a:lnRef>
            <a:fillRef idx="1">
              <a:schemeClr val="accent1">
                <a:shade val="80000"/>
                <a:hueOff val="0"/>
                <a:satOff val="-52842"/>
                <a:lumOff val="34775"/>
                <a:alphaOff val="0"/>
              </a:schemeClr>
            </a:fillRef>
            <a:effectRef idx="2">
              <a:schemeClr val="accent1">
                <a:shade val="80000"/>
                <a:hueOff val="0"/>
                <a:satOff val="-52842"/>
                <a:lumOff val="3477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Oval 57"/>
            <p:cNvSpPr/>
            <p:nvPr/>
          </p:nvSpPr>
          <p:spPr>
            <a:xfrm>
              <a:off x="1985386" y="6498288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53966"/>
                <a:lumOff val="35515"/>
                <a:alphaOff val="0"/>
              </a:schemeClr>
            </a:lnRef>
            <a:fillRef idx="1">
              <a:schemeClr val="accent1">
                <a:shade val="80000"/>
                <a:hueOff val="0"/>
                <a:satOff val="-53966"/>
                <a:lumOff val="35515"/>
                <a:alphaOff val="0"/>
              </a:schemeClr>
            </a:fillRef>
            <a:effectRef idx="2">
              <a:schemeClr val="accent1">
                <a:shade val="80000"/>
                <a:hueOff val="0"/>
                <a:satOff val="-53966"/>
                <a:lumOff val="35515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61" name="Freeform 60"/>
          <p:cNvSpPr/>
          <p:nvPr/>
        </p:nvSpPr>
        <p:spPr>
          <a:xfrm>
            <a:off x="3808486" y="8882299"/>
            <a:ext cx="3111140" cy="911042"/>
          </a:xfrm>
          <a:custGeom>
            <a:avLst/>
            <a:gdLst>
              <a:gd name="connsiteX0" fmla="*/ 0 w 2765457"/>
              <a:gd name="connsiteY0" fmla="*/ 0 h 607361"/>
              <a:gd name="connsiteX1" fmla="*/ 2765457 w 2765457"/>
              <a:gd name="connsiteY1" fmla="*/ 0 h 607361"/>
              <a:gd name="connsiteX2" fmla="*/ 2765457 w 2765457"/>
              <a:gd name="connsiteY2" fmla="*/ 607361 h 607361"/>
              <a:gd name="connsiteX3" fmla="*/ 0 w 2765457"/>
              <a:gd name="connsiteY3" fmla="*/ 607361 h 607361"/>
              <a:gd name="connsiteX4" fmla="*/ 0 w 2765457"/>
              <a:gd name="connsiteY4" fmla="*/ 0 h 607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5457" h="607361">
                <a:moveTo>
                  <a:pt x="0" y="0"/>
                </a:moveTo>
                <a:lnTo>
                  <a:pt x="2765457" y="0"/>
                </a:lnTo>
                <a:lnTo>
                  <a:pt x="2765457" y="607361"/>
                </a:lnTo>
                <a:lnTo>
                  <a:pt x="0" y="607361"/>
                </a:lnTo>
                <a:lnTo>
                  <a:pt x="0" y="0"/>
                </a:lnTo>
                <a:close/>
              </a:path>
            </a:pathLst>
          </a:custGeom>
          <a:scene3d>
            <a:camera prst="perspectiveRelaxedModerately" zoom="92000"/>
            <a:lightRig rig="balanced" dir="t">
              <a:rot lat="0" lon="0" rev="12700000"/>
            </a:lightRig>
          </a:scene3d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b" anchorCtr="0">
            <a:noAutofit/>
          </a:bodyPr>
          <a:lstStyle/>
          <a:p>
            <a:pPr defTabSz="1400175" fontAlgn="auto">
              <a:lnSpc>
                <a:spcPct val="90000"/>
              </a:lnSpc>
              <a:spcAft>
                <a:spcPct val="35000"/>
              </a:spcAft>
            </a:pPr>
            <a:r>
              <a:rPr lang="en-CA" sz="3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Enviro scan of Repositories</a:t>
            </a:r>
          </a:p>
        </p:txBody>
      </p:sp>
      <p:sp>
        <p:nvSpPr>
          <p:cNvPr id="5" name="TextBox 4"/>
          <p:cNvSpPr txBox="1"/>
          <p:nvPr/>
        </p:nvSpPr>
        <p:spPr>
          <a:xfrm rot="2345714">
            <a:off x="13056438" y="4902257"/>
            <a:ext cx="2692212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 fontAlgn="auto">
              <a:spcBef>
                <a:spcPts val="0"/>
              </a:spcBef>
              <a:spcAft>
                <a:spcPts val="0"/>
              </a:spcAft>
            </a:pPr>
            <a:r>
              <a:rPr lang="en-US" sz="3150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Indicate</a:t>
            </a:r>
            <a:r>
              <a:rPr lang="hr-HR" sz="3150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 </a:t>
            </a:r>
            <a:r>
              <a:rPr lang="en-US" sz="3150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trends</a:t>
            </a:r>
          </a:p>
        </p:txBody>
      </p:sp>
      <p:sp>
        <p:nvSpPr>
          <p:cNvPr id="59" name="TextBox 58"/>
          <p:cNvSpPr txBox="1"/>
          <p:nvPr/>
        </p:nvSpPr>
        <p:spPr>
          <a:xfrm rot="19356201">
            <a:off x="12857994" y="6721123"/>
            <a:ext cx="3058017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 fontAlgn="auto">
              <a:spcBef>
                <a:spcPts val="0"/>
              </a:spcBef>
              <a:spcAft>
                <a:spcPts val="0"/>
              </a:spcAft>
            </a:pPr>
            <a:r>
              <a:rPr lang="en-US" sz="3150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Impact transition</a:t>
            </a:r>
          </a:p>
        </p:txBody>
      </p:sp>
    </p:spTree>
    <p:extLst>
      <p:ext uri="{BB962C8B-B14F-4D97-AF65-F5344CB8AC3E}">
        <p14:creationId xmlns:p14="http://schemas.microsoft.com/office/powerpoint/2010/main" val="24763662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-0.01563 -0.0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-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39684" y="1028700"/>
            <a:ext cx="3038324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0109" y="561975"/>
            <a:ext cx="3171825" cy="4752975"/>
          </a:xfrm>
          <a:prstGeom prst="rect">
            <a:avLst/>
          </a:prstGeom>
        </p:spPr>
      </p:pic>
      <p:pic>
        <p:nvPicPr>
          <p:cNvPr id="1026" name="Picture 2" descr="http://ecx.images-amazon.com/images/I/51GRE706ZQL._SX359_BO1,204,203,200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904" y="561977"/>
            <a:ext cx="3168566" cy="437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ages.amazon.com/images/P/0375508465.01._SCLZZZZZZZ_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78" y="552450"/>
            <a:ext cx="31337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ecx.images-amazon.com/images/I/51TREB2V9ZL._SX296_BO1,204,203,200_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684" y="5434966"/>
            <a:ext cx="2838450" cy="451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ecx.images-amazon.com/images/I/5104BXAKHD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705" y="5546450"/>
            <a:ext cx="2847975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ecx.images-amazon.com/images/I/51EuraTDLxL._SX329_BO1,204,203,200_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612" y="5196839"/>
            <a:ext cx="3152775" cy="475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ecx.images-amazon.com/images/I/51uOjl80v3L._SX331_BO1,204,203,200_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7235" y="5432149"/>
            <a:ext cx="3171825" cy="475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2D2D2D">
                    <a:tint val="75000"/>
                  </a:srgbClr>
                </a:solidFill>
                <a:latin typeface="Calibri"/>
                <a:ea typeface="+mn-ea"/>
              </a:rPr>
              <a:t>KKJ 2019</a:t>
            </a:r>
            <a:endParaRPr lang="en-US" dirty="0">
              <a:solidFill>
                <a:srgbClr val="2D2D2D">
                  <a:tint val="75000"/>
                </a:srgb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870651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6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Privacy- </a:t>
            </a:r>
            <a:r>
              <a:rPr lang="en-CA" dirty="0" err="1"/>
              <a:t>Anonymisation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2D2D2D">
                    <a:tint val="75000"/>
                  </a:srgbClr>
                </a:solidFill>
              </a:rPr>
              <a:t>KKJ 2019</a:t>
            </a:r>
            <a:endParaRPr lang="en-US" dirty="0">
              <a:solidFill>
                <a:srgbClr val="2D2D2D">
                  <a:tint val="75000"/>
                </a:srgbClr>
              </a:solidFill>
            </a:endParaRPr>
          </a:p>
        </p:txBody>
      </p:sp>
      <p:pic>
        <p:nvPicPr>
          <p:cNvPr id="7170" name="Picture 2" descr="D:\Nevena\Downloads\lr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684" y="2514600"/>
            <a:ext cx="47625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Nevena\Downloads\powerpont\97814665790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095" y="2514600"/>
            <a:ext cx="3942923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900577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Footer Placeholder 5">
            <a:extLst>
              <a:ext uri="{FF2B5EF4-FFF2-40B4-BE49-F238E27FC236}">
                <a16:creationId xmlns:a16="http://schemas.microsoft.com/office/drawing/2014/main" id="{0FF93A5A-8644-4282-B67D-315FC3F29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4C2D"/>
              </a:buClr>
              <a:buChar char="•"/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14425" indent="-428625" eaLnBrk="0" hangingPunct="0">
              <a:spcBef>
                <a:spcPct val="20000"/>
              </a:spcBef>
              <a:buSzPct val="50000"/>
              <a:buFont typeface="Wingdings" panose="05000000000000000000" pitchFamily="2" charset="2"/>
              <a:buBlip>
                <a:blip r:embed="rId2"/>
              </a:buBlip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714500" indent="-342900" eaLnBrk="0" hangingPunct="0">
              <a:spcBef>
                <a:spcPct val="20000"/>
              </a:spcBef>
              <a:buClr>
                <a:srgbClr val="009900"/>
              </a:buClr>
              <a:buSzPct val="110000"/>
              <a:buChar char="•"/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400300" indent="-3429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Arial" panose="020B0604020202020204" pitchFamily="34" charset="0"/>
              <a:buBlip>
                <a:blip r:embed="rId3"/>
              </a:buBlip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086100" indent="-342900" eaLnBrk="0" hangingPunct="0">
              <a:spcBef>
                <a:spcPct val="20000"/>
              </a:spcBef>
              <a:buClr>
                <a:srgbClr val="004C2D"/>
              </a:buClr>
              <a:buSzPct val="50000"/>
              <a:buFont typeface="Wingdings" panose="05000000000000000000" pitchFamily="2" charset="2"/>
              <a:buChar char="v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771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C2D"/>
              </a:buClr>
              <a:buSzPct val="50000"/>
              <a:buFont typeface="Wingdings" panose="05000000000000000000" pitchFamily="2" charset="2"/>
              <a:buChar char="v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4577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C2D"/>
              </a:buClr>
              <a:buSzPct val="50000"/>
              <a:buFont typeface="Wingdings" panose="05000000000000000000" pitchFamily="2" charset="2"/>
              <a:buChar char="v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1435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C2D"/>
              </a:buClr>
              <a:buSzPct val="50000"/>
              <a:buFont typeface="Wingdings" panose="05000000000000000000" pitchFamily="2" charset="2"/>
              <a:buChar char="v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8293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C2D"/>
              </a:buClr>
              <a:buSzPct val="50000"/>
              <a:buFont typeface="Wingdings" panose="05000000000000000000" pitchFamily="2" charset="2"/>
              <a:buChar char="v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100"/>
              <a:t>kkj-CIHR May 2008</a:t>
            </a:r>
          </a:p>
        </p:txBody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4FA2FA6A-5DC9-42EC-8889-965FE25CA2F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065295" y="2226470"/>
            <a:ext cx="7298531" cy="4588668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CA" altLang="en-US" sz="4200" b="1" dirty="0"/>
          </a:p>
          <a:p>
            <a:pPr eaLnBrk="1" hangingPunct="1">
              <a:buFontTx/>
              <a:buNone/>
            </a:pPr>
            <a:r>
              <a:rPr lang="en-CA" altLang="en-US" dirty="0">
                <a:latin typeface="Tahoma" panose="020B0604030504040204" pitchFamily="34" charset="0"/>
              </a:rPr>
              <a:t>Diving Into Clinical Trials</a:t>
            </a:r>
          </a:p>
          <a:p>
            <a:pPr eaLnBrk="1" hangingPunct="1">
              <a:buFontTx/>
              <a:buNone/>
            </a:pPr>
            <a:r>
              <a:rPr lang="en-CA" altLang="en-US" sz="4200" dirty="0"/>
              <a:t>by Natalie Salat </a:t>
            </a:r>
          </a:p>
          <a:p>
            <a:pPr eaLnBrk="1" hangingPunct="1">
              <a:buFontTx/>
              <a:buNone/>
            </a:pPr>
            <a:r>
              <a:rPr lang="en-CA" altLang="en-US" sz="4200" dirty="0"/>
              <a:t>January/February 2007, 56-58.</a:t>
            </a:r>
          </a:p>
          <a:p>
            <a:pPr eaLnBrk="1" hangingPunct="1">
              <a:buFontTx/>
              <a:buNone/>
            </a:pPr>
            <a:endParaRPr lang="en-CA" altLang="en-US" sz="4200" dirty="0"/>
          </a:p>
        </p:txBody>
      </p:sp>
      <p:pic>
        <p:nvPicPr>
          <p:cNvPr id="88068" name="Picture 4" descr="http://www.legionmagazine.com/img/template/legion-logo1.gif">
            <a:extLst>
              <a:ext uri="{FF2B5EF4-FFF2-40B4-BE49-F238E27FC236}">
                <a16:creationId xmlns:a16="http://schemas.microsoft.com/office/drawing/2014/main" id="{85E3683D-26EB-47F1-B57E-05B43012A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207" y="552450"/>
            <a:ext cx="28575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Picture 5" descr="http://www.legionmagazine.com/img/template/legion-logo2.gif">
            <a:extLst>
              <a:ext uri="{FF2B5EF4-FFF2-40B4-BE49-F238E27FC236}">
                <a16:creationId xmlns:a16="http://schemas.microsoft.com/office/drawing/2014/main" id="{4DA44DFE-8630-4A72-A538-3CF80CD35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845" y="552450"/>
            <a:ext cx="842963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1" name="Rectangle 7">
            <a:extLst>
              <a:ext uri="{FF2B5EF4-FFF2-40B4-BE49-F238E27FC236}">
                <a16:creationId xmlns:a16="http://schemas.microsoft.com/office/drawing/2014/main" id="{F679BCED-03AC-444C-ADF1-4333D803B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1" y="-507830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 eaLnBrk="0" hangingPunct="0">
              <a:spcBef>
                <a:spcPct val="20000"/>
              </a:spcBef>
              <a:buClr>
                <a:srgbClr val="004C2D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5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00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Arial" panose="020B0604020202020204" pitchFamily="34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4C2D"/>
              </a:buClr>
              <a:buSzPct val="5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C2D"/>
              </a:buClr>
              <a:buSzPct val="5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C2D"/>
              </a:buClr>
              <a:buSzPct val="5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C2D"/>
              </a:buClr>
              <a:buSzPct val="5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C2D"/>
              </a:buClr>
              <a:buSzPct val="5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en-US" sz="2700"/>
          </a:p>
        </p:txBody>
      </p:sp>
      <p:sp>
        <p:nvSpPr>
          <p:cNvPr id="88072" name="Rectangle 8">
            <a:extLst>
              <a:ext uri="{FF2B5EF4-FFF2-40B4-BE49-F238E27FC236}">
                <a16:creationId xmlns:a16="http://schemas.microsoft.com/office/drawing/2014/main" id="{35DB5B29-1A0F-421A-832B-70F09D2C6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1" y="-507830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 eaLnBrk="0" hangingPunct="0">
              <a:spcBef>
                <a:spcPct val="20000"/>
              </a:spcBef>
              <a:buClr>
                <a:srgbClr val="004C2D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SzPct val="50000"/>
              <a:buFont typeface="Wingdings" panose="05000000000000000000" pitchFamily="2" charset="2"/>
              <a:buBlip>
                <a:blip r:embed="rId2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9900"/>
              </a:buClr>
              <a:buSzPct val="11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1"/>
              </a:buClr>
              <a:buSzPct val="80000"/>
              <a:buFont typeface="Arial" panose="020B0604020202020204" pitchFamily="34" charset="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4C2D"/>
              </a:buClr>
              <a:buSzPct val="5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C2D"/>
              </a:buClr>
              <a:buSzPct val="5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C2D"/>
              </a:buClr>
              <a:buSzPct val="5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C2D"/>
              </a:buClr>
              <a:buSzPct val="5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4C2D"/>
              </a:buClr>
              <a:buSzPct val="5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CA" altLang="en-US" sz="2700"/>
          </a:p>
        </p:txBody>
      </p:sp>
      <p:pic>
        <p:nvPicPr>
          <p:cNvPr id="88074" name="Picture 10" descr="ILLUSTRATION: SCOTT PAGE">
            <a:extLst>
              <a:ext uri="{FF2B5EF4-FFF2-40B4-BE49-F238E27FC236}">
                <a16:creationId xmlns:a16="http://schemas.microsoft.com/office/drawing/2014/main" id="{A92F1EA4-0389-44FF-8D2B-F668DE0EB23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7032" y="2759870"/>
            <a:ext cx="4762500" cy="3581400"/>
          </a:xfr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8864AD7-2ED6-490F-BF91-BE18EAAEED75}"/>
              </a:ext>
            </a:extLst>
          </p:cNvPr>
          <p:cNvSpPr/>
          <p:nvPr/>
        </p:nvSpPr>
        <p:spPr>
          <a:xfrm>
            <a:off x="5210827" y="8466414"/>
            <a:ext cx="86429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en-CA" altLang="en-US" dirty="0">
                <a:solidFill>
                  <a:srgbClr val="0000FF"/>
                </a:solidFill>
              </a:rPr>
              <a:t>https://legionmagazine.com/en/2007/01/diving-into-clinical-trials/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29722" y="2272346"/>
            <a:ext cx="9285890" cy="1714500"/>
          </a:xfrm>
        </p:spPr>
        <p:txBody>
          <a:bodyPr>
            <a:normAutofit fontScale="90000"/>
          </a:bodyPr>
          <a:lstStyle/>
          <a:p>
            <a:r>
              <a:rPr lang="en-CA" dirty="0"/>
              <a:t>IMPACT Observatory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2380604" y="4260691"/>
            <a:ext cx="6984125" cy="3669422"/>
          </a:xfrm>
        </p:spPr>
        <p:txBody>
          <a:bodyPr/>
          <a:lstStyle/>
          <a:p>
            <a:pPr marL="0" indent="0" algn="ctr">
              <a:buNone/>
            </a:pPr>
            <a:r>
              <a:rPr lang="en-CA" dirty="0"/>
              <a:t>as a Tool to Overcome</a:t>
            </a:r>
          </a:p>
          <a:p>
            <a:pPr marL="0" indent="0" algn="ctr">
              <a:buNone/>
            </a:pPr>
            <a:r>
              <a:rPr lang="en-CA" b="1" dirty="0"/>
              <a:t>WASTE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2D2D2D">
                    <a:tint val="75000"/>
                  </a:srgbClr>
                </a:solidFill>
                <a:latin typeface="Calibri"/>
                <a:ea typeface="+mn-ea"/>
              </a:rPr>
              <a:t>KKJ 2019</a:t>
            </a:r>
            <a:endParaRPr lang="en-US" dirty="0">
              <a:solidFill>
                <a:srgbClr val="2D2D2D">
                  <a:tint val="75000"/>
                </a:srgbClr>
              </a:solidFill>
              <a:latin typeface="Calibri"/>
              <a:ea typeface="+mn-e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CF383B-FE94-4674-9003-EB727CFBE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5589" y="0"/>
            <a:ext cx="4502689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437294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2D2D2D">
                    <a:tint val="75000"/>
                  </a:srgbClr>
                </a:solidFill>
              </a:rPr>
              <a:t>KKJ 2019</a:t>
            </a:r>
            <a:endParaRPr lang="en-US" dirty="0">
              <a:solidFill>
                <a:srgbClr val="2D2D2D">
                  <a:tint val="75000"/>
                </a:srgbClr>
              </a:solidFill>
            </a:endParaRPr>
          </a:p>
        </p:txBody>
      </p:sp>
      <p:pic>
        <p:nvPicPr>
          <p:cNvPr id="4" name="Content Placeholder 4" descr="logo Periodicum biologorum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339" y="131428"/>
            <a:ext cx="7459865" cy="99900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0670905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r>
              <a:rPr lang="en-US">
                <a:solidFill>
                  <a:srgbClr val="2D2D2D">
                    <a:tint val="75000"/>
                  </a:srgbClr>
                </a:solidFill>
              </a:rPr>
              <a:t>KKJ 2019</a:t>
            </a:r>
            <a:endParaRPr lang="en-US" dirty="0">
              <a:solidFill>
                <a:srgbClr val="2D2D2D">
                  <a:tint val="75000"/>
                </a:srgb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812" y="0"/>
            <a:ext cx="7322376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8006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Title 105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Initiatives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KKJ 2019</a:t>
            </a:r>
            <a:endParaRPr lang="en-US" dirty="0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971799" y="5659100"/>
            <a:ext cx="135133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cs typeface="Arial" pitchFamily="34" charset="0"/>
              </a:rPr>
              <a:t>CSDR</a:t>
            </a:r>
            <a:endParaRPr kumimoji="0" lang="en-US" altLang="en-US" sz="4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 rot="16200000">
            <a:off x="11940738" y="4643679"/>
            <a:ext cx="298216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 err="1">
                <a:ln>
                  <a:noFill/>
                </a:ln>
                <a:solidFill>
                  <a:srgbClr val="92D050"/>
                </a:solidFill>
                <a:effectLst/>
                <a:latin typeface="Calibri" pitchFamily="34" charset="0"/>
                <a:cs typeface="Arial" pitchFamily="34" charset="0"/>
              </a:rPr>
              <a:t>DataSphere</a:t>
            </a:r>
            <a:endParaRPr kumimoji="0" lang="en-US" altLang="en-US" sz="4800" b="1" i="0" u="none" strike="noStrike" cap="none" normalizeH="0" baseline="0" dirty="0">
              <a:ln>
                <a:noFill/>
              </a:ln>
              <a:solidFill>
                <a:srgbClr val="92D050"/>
              </a:solidFill>
              <a:effectLst/>
              <a:cs typeface="Arial" pitchFamily="34" charset="0"/>
            </a:endParaRPr>
          </a:p>
        </p:txBody>
      </p:sp>
      <p:sp>
        <p:nvSpPr>
          <p:cNvPr id="26" name="Rectangle 22"/>
          <p:cNvSpPr>
            <a:spLocks noChangeArrowheads="1"/>
          </p:cNvSpPr>
          <p:nvPr/>
        </p:nvSpPr>
        <p:spPr bwMode="auto">
          <a:xfrm>
            <a:off x="8480396" y="5153346"/>
            <a:ext cx="146123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solidFill>
                  <a:srgbClr val="CC0099"/>
                </a:solidFill>
                <a:effectLst/>
                <a:latin typeface="Calibri" pitchFamily="34" charset="0"/>
                <a:cs typeface="Arial" pitchFamily="34" charset="0"/>
              </a:rPr>
              <a:t>YODA</a:t>
            </a:r>
            <a:endParaRPr kumimoji="0" lang="en-US" altLang="en-US" sz="4800" b="1" i="0" u="none" strike="noStrike" cap="none" normalizeH="0" baseline="0" dirty="0">
              <a:ln>
                <a:noFill/>
              </a:ln>
              <a:solidFill>
                <a:srgbClr val="CC0099"/>
              </a:solidFill>
              <a:effectLst/>
              <a:cs typeface="Arial" pitchFamily="34" charset="0"/>
            </a:endParaRPr>
          </a:p>
        </p:txBody>
      </p:sp>
      <p:sp>
        <p:nvSpPr>
          <p:cNvPr id="1027" name="Rectangle 29"/>
          <p:cNvSpPr>
            <a:spLocks noChangeArrowheads="1"/>
          </p:cNvSpPr>
          <p:nvPr/>
        </p:nvSpPr>
        <p:spPr bwMode="auto">
          <a:xfrm>
            <a:off x="3923069" y="4164736"/>
            <a:ext cx="131446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solidFill>
                  <a:srgbClr val="B39ECA"/>
                </a:solidFill>
                <a:effectLst/>
                <a:latin typeface="Calibri" pitchFamily="34" charset="0"/>
                <a:cs typeface="Arial" pitchFamily="34" charset="0"/>
              </a:rPr>
              <a:t>VIVLI</a:t>
            </a:r>
            <a:endParaRPr kumimoji="0" lang="en-US" altLang="en-US" sz="4800" b="1" i="0" u="none" strike="noStrike" cap="none" normalizeH="0" baseline="0" dirty="0">
              <a:ln>
                <a:noFill/>
              </a:ln>
              <a:solidFill>
                <a:srgbClr val="B39ECA"/>
              </a:solidFill>
              <a:effectLst/>
              <a:cs typeface="Arial" pitchFamily="34" charset="0"/>
            </a:endParaRPr>
          </a:p>
        </p:txBody>
      </p:sp>
      <p:sp>
        <p:nvSpPr>
          <p:cNvPr id="1034" name="Rectangle 36"/>
          <p:cNvSpPr>
            <a:spLocks noChangeArrowheads="1"/>
          </p:cNvSpPr>
          <p:nvPr/>
        </p:nvSpPr>
        <p:spPr bwMode="auto">
          <a:xfrm rot="16200000">
            <a:off x="5264081" y="5350188"/>
            <a:ext cx="36451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cs typeface="Arial" pitchFamily="34" charset="0"/>
              </a:rPr>
              <a:t>REPOSITORIES</a:t>
            </a:r>
            <a:endParaRPr kumimoji="0" lang="en-US" altLang="en-US" sz="4800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cs typeface="Arial" pitchFamily="34" charset="0"/>
            </a:endParaRPr>
          </a:p>
        </p:txBody>
      </p:sp>
      <p:sp>
        <p:nvSpPr>
          <p:cNvPr id="1047" name="TextBox 1046"/>
          <p:cNvSpPr txBox="1"/>
          <p:nvPr/>
        </p:nvSpPr>
        <p:spPr>
          <a:xfrm rot="16200000">
            <a:off x="10990386" y="4824730"/>
            <a:ext cx="13035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800" b="1" dirty="0">
                <a:solidFill>
                  <a:srgbClr val="0554B3"/>
                </a:solidFill>
                <a:latin typeface="+mj-lt"/>
              </a:rPr>
              <a:t>IOM</a:t>
            </a:r>
          </a:p>
        </p:txBody>
      </p:sp>
      <p:sp>
        <p:nvSpPr>
          <p:cNvPr id="1048" name="TextBox 1047"/>
          <p:cNvSpPr txBox="1"/>
          <p:nvPr/>
        </p:nvSpPr>
        <p:spPr>
          <a:xfrm rot="16200000">
            <a:off x="7084833" y="4494829"/>
            <a:ext cx="17155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800" b="1" dirty="0">
                <a:solidFill>
                  <a:srgbClr val="FA941F"/>
                </a:solidFill>
                <a:latin typeface="+mj-lt"/>
              </a:rPr>
              <a:t>ICMJE</a:t>
            </a:r>
          </a:p>
        </p:txBody>
      </p:sp>
      <p:sp>
        <p:nvSpPr>
          <p:cNvPr id="1049" name="TextBox 1048"/>
          <p:cNvSpPr txBox="1"/>
          <p:nvPr/>
        </p:nvSpPr>
        <p:spPr>
          <a:xfrm>
            <a:off x="2888457" y="6342375"/>
            <a:ext cx="15472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800" b="1" dirty="0">
                <a:solidFill>
                  <a:srgbClr val="0554B3"/>
                </a:solidFill>
                <a:latin typeface="+mj-lt"/>
              </a:rPr>
              <a:t>WHO</a:t>
            </a:r>
          </a:p>
        </p:txBody>
      </p:sp>
      <p:sp>
        <p:nvSpPr>
          <p:cNvPr id="1050" name="TextBox 1049"/>
          <p:cNvSpPr txBox="1"/>
          <p:nvPr/>
        </p:nvSpPr>
        <p:spPr>
          <a:xfrm>
            <a:off x="8387301" y="4322349"/>
            <a:ext cx="25943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800" b="1" dirty="0">
                <a:solidFill>
                  <a:srgbClr val="9D1B2E"/>
                </a:solidFill>
                <a:latin typeface="+mj-lt"/>
              </a:rPr>
              <a:t>FUNDERS</a:t>
            </a:r>
          </a:p>
        </p:txBody>
      </p:sp>
      <p:sp>
        <p:nvSpPr>
          <p:cNvPr id="1051" name="TextBox 1050"/>
          <p:cNvSpPr txBox="1"/>
          <p:nvPr/>
        </p:nvSpPr>
        <p:spPr>
          <a:xfrm rot="16200000">
            <a:off x="4020583" y="5242327"/>
            <a:ext cx="35385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800" b="1" dirty="0">
                <a:solidFill>
                  <a:srgbClr val="00B0F0"/>
                </a:solidFill>
                <a:latin typeface="+mj-lt"/>
              </a:rPr>
              <a:t>REGULATORS</a:t>
            </a:r>
          </a:p>
        </p:txBody>
      </p:sp>
      <p:sp>
        <p:nvSpPr>
          <p:cNvPr id="1052" name="TextBox 1051"/>
          <p:cNvSpPr txBox="1"/>
          <p:nvPr/>
        </p:nvSpPr>
        <p:spPr>
          <a:xfrm>
            <a:off x="7494809" y="7235132"/>
            <a:ext cx="55676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800" b="1" dirty="0">
                <a:solidFill>
                  <a:srgbClr val="36823A"/>
                </a:solidFill>
                <a:latin typeface="+mj-lt"/>
              </a:rPr>
              <a:t>OTTAWA STATEMENT</a:t>
            </a:r>
          </a:p>
        </p:txBody>
      </p:sp>
      <p:sp>
        <p:nvSpPr>
          <p:cNvPr id="1053" name="TextBox 1052"/>
          <p:cNvSpPr txBox="1"/>
          <p:nvPr/>
        </p:nvSpPr>
        <p:spPr>
          <a:xfrm>
            <a:off x="7427645" y="5835972"/>
            <a:ext cx="57173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800" b="1" dirty="0">
                <a:solidFill>
                  <a:srgbClr val="0554B3"/>
                </a:solidFill>
                <a:latin typeface="+mj-lt"/>
              </a:rPr>
              <a:t>ECRIN-CORBEL STUDY</a:t>
            </a:r>
          </a:p>
        </p:txBody>
      </p:sp>
      <p:sp>
        <p:nvSpPr>
          <p:cNvPr id="1054" name="TextBox 1053"/>
          <p:cNvSpPr txBox="1"/>
          <p:nvPr/>
        </p:nvSpPr>
        <p:spPr>
          <a:xfrm>
            <a:off x="2313608" y="4843288"/>
            <a:ext cx="30607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800" b="1" dirty="0">
                <a:solidFill>
                  <a:srgbClr val="09AF9B"/>
                </a:solidFill>
                <a:latin typeface="+mj-lt"/>
              </a:rPr>
              <a:t>COCHRANE</a:t>
            </a:r>
          </a:p>
        </p:txBody>
      </p:sp>
      <p:sp>
        <p:nvSpPr>
          <p:cNvPr id="3" name="TextBox 2"/>
          <p:cNvSpPr txBox="1"/>
          <p:nvPr/>
        </p:nvSpPr>
        <p:spPr>
          <a:xfrm rot="16200000">
            <a:off x="4270234" y="6176667"/>
            <a:ext cx="13773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DOH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7301" y="3657234"/>
            <a:ext cx="36703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800" b="1" dirty="0">
                <a:solidFill>
                  <a:srgbClr val="FFC000"/>
                </a:solidFill>
                <a:latin typeface="+mn-lt"/>
              </a:rPr>
              <a:t>FAIRSHARING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11006256" y="4095912"/>
            <a:ext cx="29338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800" b="1" dirty="0" err="1">
                <a:solidFill>
                  <a:srgbClr val="00B050"/>
                </a:solidFill>
                <a:latin typeface="+mn-lt"/>
              </a:rPr>
              <a:t>bioCADDIE</a:t>
            </a:r>
            <a:endParaRPr lang="en-CA" sz="4800" b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29892" y="7051767"/>
            <a:ext cx="12932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800" b="1" dirty="0">
                <a:solidFill>
                  <a:srgbClr val="EB8063"/>
                </a:solidFill>
                <a:latin typeface="+mn-lt"/>
              </a:rPr>
              <a:t>CTTI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3747911" y="5488016"/>
            <a:ext cx="5411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800" b="1" dirty="0">
                <a:solidFill>
                  <a:srgbClr val="CB3560"/>
                </a:solidFill>
                <a:latin typeface="+mn-lt"/>
              </a:rPr>
              <a:t>BIOGRID AUSTRALIA</a:t>
            </a:r>
            <a:endParaRPr lang="en-US" sz="4800" b="1" dirty="0">
              <a:solidFill>
                <a:srgbClr val="CB356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07181" y="6489576"/>
            <a:ext cx="7316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32A4B0"/>
                </a:solidFill>
                <a:latin typeface="+mn-lt"/>
              </a:rPr>
              <a:t>RESEARCH DATA AUSTRALIA</a:t>
            </a:r>
          </a:p>
        </p:txBody>
      </p:sp>
    </p:spTree>
    <p:extLst>
      <p:ext uri="{BB962C8B-B14F-4D97-AF65-F5344CB8AC3E}">
        <p14:creationId xmlns:p14="http://schemas.microsoft.com/office/powerpoint/2010/main" val="35685768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  <p:bldP spid="26" grpId="0"/>
      <p:bldP spid="1027" grpId="0"/>
      <p:bldP spid="1034" grpId="0"/>
      <p:bldP spid="1047" grpId="0"/>
      <p:bldP spid="1048" grpId="0"/>
      <p:bldP spid="1049" grpId="0"/>
      <p:bldP spid="1050" grpId="0"/>
      <p:bldP spid="1051" grpId="0"/>
      <p:bldP spid="1052" grpId="0"/>
      <p:bldP spid="1053" grpId="0"/>
      <p:bldP spid="1054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KKJ 2019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9144000" y="-434715"/>
            <a:ext cx="14990" cy="11152682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-749508" y="5143500"/>
            <a:ext cx="19532183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6946067" y="5400395"/>
            <a:ext cx="11095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4000" b="1" dirty="0" err="1">
                <a:latin typeface="+mn-lt"/>
              </a:rPr>
              <a:t>Vivli</a:t>
            </a:r>
            <a:endParaRPr lang="en-US" sz="4000" b="1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30413" y="200719"/>
            <a:ext cx="30228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000" b="1" dirty="0">
                <a:latin typeface="+mn-lt"/>
              </a:rPr>
              <a:t>YODA Project</a:t>
            </a:r>
            <a:endParaRPr lang="en-US" sz="4000" b="1" dirty="0">
              <a:latin typeface="+mn-l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0423161" y="-314585"/>
            <a:ext cx="9079042" cy="6220710"/>
            <a:chOff x="10423161" y="-314585"/>
            <a:chExt cx="9079042" cy="6220710"/>
          </a:xfrm>
        </p:grpSpPr>
        <p:graphicFrame>
          <p:nvGraphicFramePr>
            <p:cNvPr id="3" name="Diagram 2"/>
            <p:cNvGraphicFramePr/>
            <p:nvPr>
              <p:extLst>
                <p:ext uri="{D42A27DB-BD31-4B8C-83A1-F6EECF244321}">
                  <p14:modId xmlns:p14="http://schemas.microsoft.com/office/powerpoint/2010/main" val="302957105"/>
                </p:ext>
              </p:extLst>
            </p:nvPr>
          </p:nvGraphicFramePr>
          <p:xfrm>
            <a:off x="10423161" y="-314585"/>
            <a:ext cx="9079042" cy="622071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4" name="TextBox 13"/>
            <p:cNvSpPr txBox="1"/>
            <p:nvPr/>
          </p:nvSpPr>
          <p:spPr>
            <a:xfrm>
              <a:off x="12921521" y="3028013"/>
              <a:ext cx="146867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/>
                <a:t>270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4949622" y="3089192"/>
              <a:ext cx="104067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+mn-lt"/>
                </a:rPr>
                <a:t>113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4491079" y="1742213"/>
              <a:ext cx="14927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3600" dirty="0"/>
                <a:t>94.5%</a:t>
              </a:r>
              <a:endParaRPr lang="en-US" sz="3600" b="1" dirty="0">
                <a:latin typeface="+mn-lt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98905" y="-341419"/>
            <a:ext cx="9374675" cy="5318160"/>
            <a:chOff x="398905" y="-341419"/>
            <a:chExt cx="9374675" cy="5318160"/>
          </a:xfrm>
        </p:grpSpPr>
        <p:sp>
          <p:nvSpPr>
            <p:cNvPr id="10" name="TextBox 9"/>
            <p:cNvSpPr txBox="1"/>
            <p:nvPr/>
          </p:nvSpPr>
          <p:spPr>
            <a:xfrm>
              <a:off x="398905" y="314793"/>
              <a:ext cx="130997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4000" b="1" dirty="0">
                  <a:latin typeface="+mn-lt"/>
                </a:rPr>
                <a:t>CSDR</a:t>
              </a:r>
              <a:endParaRPr lang="en-US" sz="4000" b="1" dirty="0">
                <a:latin typeface="+mn-lt"/>
              </a:endParaRPr>
            </a:p>
          </p:txBody>
        </p:sp>
        <p:graphicFrame>
          <p:nvGraphicFramePr>
            <p:cNvPr id="18" name="Diagram 17"/>
            <p:cNvGraphicFramePr/>
            <p:nvPr>
              <p:extLst>
                <p:ext uri="{D42A27DB-BD31-4B8C-83A1-F6EECF244321}">
                  <p14:modId xmlns:p14="http://schemas.microsoft.com/office/powerpoint/2010/main" val="2149065471"/>
                </p:ext>
              </p:extLst>
            </p:nvPr>
          </p:nvGraphicFramePr>
          <p:xfrm>
            <a:off x="884413" y="-341419"/>
            <a:ext cx="8889167" cy="531816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sp>
          <p:nvSpPr>
            <p:cNvPr id="19" name="TextBox 18"/>
            <p:cNvSpPr txBox="1"/>
            <p:nvPr/>
          </p:nvSpPr>
          <p:spPr>
            <a:xfrm>
              <a:off x="1377401" y="1419048"/>
              <a:ext cx="16401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3600" dirty="0">
                  <a:latin typeface="+mn-lt"/>
                </a:rPr>
                <a:t>pharma</a:t>
              </a:r>
              <a:endParaRPr lang="en-US" sz="3600" dirty="0">
                <a:latin typeface="+mn-lt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120801" y="1585853"/>
              <a:ext cx="34477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/>
              <a:r>
                <a:rPr lang="en-CA" sz="3600" dirty="0">
                  <a:latin typeface="+mn-lt"/>
                </a:rPr>
                <a:t>Public funders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017594" y="337232"/>
              <a:ext cx="24192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+mn-lt"/>
                </a:rPr>
                <a:t>Consortium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227220" y="3771227"/>
              <a:ext cx="11128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+mn-lt"/>
                </a:rPr>
                <a:t>trials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867455" y="2674070"/>
              <a:ext cx="20396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4000" b="1" dirty="0">
                  <a:latin typeface="+mn-lt"/>
                </a:rPr>
                <a:t>Platform</a:t>
              </a:r>
              <a:endParaRPr lang="en-US" sz="4000" b="1" dirty="0">
                <a:latin typeface="+mn-lt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966865" y="5321508"/>
            <a:ext cx="7943533" cy="4739720"/>
            <a:chOff x="966865" y="5321508"/>
            <a:chExt cx="7943533" cy="4739720"/>
          </a:xfrm>
        </p:grpSpPr>
        <p:cxnSp>
          <p:nvCxnSpPr>
            <p:cNvPr id="31" name="Elbow Connector 30"/>
            <p:cNvCxnSpPr/>
            <p:nvPr/>
          </p:nvCxnSpPr>
          <p:spPr>
            <a:xfrm>
              <a:off x="2328047" y="6527918"/>
              <a:ext cx="3797101" cy="447234"/>
            </a:xfrm>
            <a:prstGeom prst="bentConnector3">
              <a:avLst>
                <a:gd name="adj1" fmla="val 14075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6125148" y="5321508"/>
              <a:ext cx="2785250" cy="1147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ts val="4100"/>
                </a:lnSpc>
              </a:pPr>
              <a:r>
                <a:rPr lang="en-CA" sz="4000" b="1" dirty="0">
                  <a:latin typeface="+mn-lt"/>
                </a:rPr>
                <a:t>Project </a:t>
              </a:r>
            </a:p>
            <a:p>
              <a:pPr algn="r">
                <a:lnSpc>
                  <a:spcPts val="4100"/>
                </a:lnSpc>
              </a:pPr>
              <a:r>
                <a:rPr lang="en-CA" sz="4000" b="1" dirty="0">
                  <a:latin typeface="+mn-lt"/>
                </a:rPr>
                <a:t>Data Sphere</a:t>
              </a:r>
              <a:endParaRPr lang="en-US" sz="4000" b="1" dirty="0">
                <a:latin typeface="+mn-lt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966865" y="5772342"/>
              <a:ext cx="1487268" cy="1487268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331211" y="6084665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+mn-lt"/>
                </a:rPr>
                <a:t>32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914566" y="6428368"/>
              <a:ext cx="29925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3600" dirty="0">
                  <a:latin typeface="+mn-lt"/>
                </a:rPr>
                <a:t>Data Providers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7115331" y="6975152"/>
              <a:ext cx="1474871" cy="147487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332431" y="7327866"/>
              <a:ext cx="104067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4400" b="1" dirty="0">
                  <a:solidFill>
                    <a:schemeClr val="bg1">
                      <a:lumMod val="95000"/>
                    </a:schemeClr>
                  </a:solidFill>
                  <a:latin typeface="+mn-lt"/>
                </a:rPr>
                <a:t>189</a:t>
              </a:r>
              <a:endParaRPr lang="en-US" sz="4400" dirty="0">
                <a:solidFill>
                  <a:schemeClr val="bg1">
                    <a:lumMod val="95000"/>
                  </a:schemeClr>
                </a:solidFill>
                <a:latin typeface="+mn-lt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952163" y="7537216"/>
              <a:ext cx="17976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3600" dirty="0">
                  <a:latin typeface="+mn-lt"/>
                </a:rPr>
                <a:t>Datasets</a:t>
              </a:r>
            </a:p>
          </p:txBody>
        </p:sp>
        <p:cxnSp>
          <p:nvCxnSpPr>
            <p:cNvPr id="40" name="Elbow Connector 39"/>
            <p:cNvCxnSpPr/>
            <p:nvPr/>
          </p:nvCxnSpPr>
          <p:spPr>
            <a:xfrm rot="10800000" flipV="1">
              <a:off x="4681502" y="7713397"/>
              <a:ext cx="2792972" cy="383909"/>
            </a:xfrm>
            <a:prstGeom prst="bentConnector3">
              <a:avLst>
                <a:gd name="adj1" fmla="val 25311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Elbow Connector 43"/>
            <p:cNvCxnSpPr/>
            <p:nvPr/>
          </p:nvCxnSpPr>
          <p:spPr>
            <a:xfrm>
              <a:off x="3264669" y="9097434"/>
              <a:ext cx="2075356" cy="447234"/>
            </a:xfrm>
            <a:prstGeom prst="bentConnector3">
              <a:avLst>
                <a:gd name="adj1" fmla="val 34832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/>
            <p:cNvSpPr/>
            <p:nvPr/>
          </p:nvSpPr>
          <p:spPr>
            <a:xfrm>
              <a:off x="1392391" y="7934544"/>
              <a:ext cx="2126684" cy="2126684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628906" y="8564646"/>
              <a:ext cx="159370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4800" b="1" dirty="0">
                  <a:latin typeface="+mn-lt"/>
                </a:rPr>
                <a:t>2,213</a:t>
              </a:r>
              <a:endParaRPr lang="en-US" sz="4800" b="1" dirty="0">
                <a:latin typeface="+mn-lt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013256" y="8898337"/>
              <a:ext cx="12251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3600" dirty="0">
                  <a:latin typeface="+mn-lt"/>
                </a:rPr>
                <a:t>Users</a:t>
              </a:r>
            </a:p>
          </p:txBody>
        </p:sp>
      </p:grpSp>
      <p:graphicFrame>
        <p:nvGraphicFramePr>
          <p:cNvPr id="52" name="Diagram 51"/>
          <p:cNvGraphicFramePr/>
          <p:nvPr>
            <p:extLst>
              <p:ext uri="{D42A27DB-BD31-4B8C-83A1-F6EECF244321}">
                <p14:modId xmlns:p14="http://schemas.microsoft.com/office/powerpoint/2010/main" val="1131849985"/>
              </p:ext>
            </p:extLst>
          </p:nvPr>
        </p:nvGraphicFramePr>
        <p:xfrm>
          <a:off x="8144656" y="5400395"/>
          <a:ext cx="8651673" cy="5647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FB6FA24-7EA8-4C91-B12D-14F0BAF0449C}"/>
              </a:ext>
            </a:extLst>
          </p:cNvPr>
          <p:cNvSpPr txBox="1"/>
          <p:nvPr/>
        </p:nvSpPr>
        <p:spPr>
          <a:xfrm>
            <a:off x="14796414" y="6844719"/>
            <a:ext cx="20396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000" b="1" dirty="0">
                <a:latin typeface="+mn-lt"/>
              </a:rPr>
              <a:t>Platform</a:t>
            </a:r>
          </a:p>
          <a:p>
            <a:endParaRPr lang="en-CA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382465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Graphic spid="52" grpId="0">
        <p:bldAsOne/>
      </p:bldGraphic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FA553-9766-418C-80BF-BF030C439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How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F382A-8DB9-43C8-BB4B-E005042F41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establish partnership with data providers</a:t>
            </a:r>
          </a:p>
          <a:p>
            <a:r>
              <a:rPr lang="en-CA" dirty="0"/>
              <a:t>investigators request - reviews</a:t>
            </a:r>
          </a:p>
          <a:p>
            <a:pPr lvl="1"/>
            <a:r>
              <a:rPr lang="en-CA" dirty="0"/>
              <a:t>independent scientific reviews</a:t>
            </a:r>
          </a:p>
          <a:p>
            <a:pPr lvl="1"/>
            <a:r>
              <a:rPr lang="en-CA" dirty="0"/>
              <a:t>data provider review </a:t>
            </a:r>
          </a:p>
          <a:p>
            <a:pPr lvl="1"/>
            <a:r>
              <a:rPr lang="en-CA" dirty="0"/>
              <a:t>data provider/company final approval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796C20-8976-46EA-9ADD-4005B2235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KKJ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79960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28975" y="180853"/>
            <a:ext cx="11830050" cy="1988345"/>
          </a:xfrm>
        </p:spPr>
        <p:txBody>
          <a:bodyPr>
            <a:normAutofit/>
          </a:bodyPr>
          <a:lstStyle/>
          <a:p>
            <a:pPr algn="ctr"/>
            <a:r>
              <a:rPr lang="en-US" sz="7200" dirty="0"/>
              <a:t>Methodology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7204433" y="9563978"/>
            <a:ext cx="3257550" cy="547688"/>
          </a:xfrm>
        </p:spPr>
        <p:txBody>
          <a:bodyPr/>
          <a:lstStyle/>
          <a:p>
            <a:pPr defTabSz="1371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t>KKJ 2019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071436" y="5311378"/>
            <a:ext cx="3973635" cy="1645169"/>
            <a:chOff x="5846668" y="3306699"/>
            <a:chExt cx="2208061" cy="1214722"/>
          </a:xfrm>
        </p:grpSpPr>
        <p:sp>
          <p:nvSpPr>
            <p:cNvPr id="8" name="Oval 7"/>
            <p:cNvSpPr/>
            <p:nvPr/>
          </p:nvSpPr>
          <p:spPr>
            <a:xfrm>
              <a:off x="7818794" y="3794569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7386383" y="3794569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1124"/>
                <a:lumOff val="740"/>
                <a:alphaOff val="0"/>
              </a:schemeClr>
            </a:lnRef>
            <a:fillRef idx="1">
              <a:schemeClr val="accent1">
                <a:shade val="80000"/>
                <a:hueOff val="0"/>
                <a:satOff val="-1124"/>
                <a:lumOff val="740"/>
                <a:alphaOff val="0"/>
              </a:schemeClr>
            </a:fillRef>
            <a:effectRef idx="2">
              <a:schemeClr val="accent1">
                <a:shade val="80000"/>
                <a:hueOff val="0"/>
                <a:satOff val="-1124"/>
                <a:lumOff val="74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6953972" y="3794569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2249"/>
                <a:lumOff val="1480"/>
                <a:alphaOff val="0"/>
              </a:schemeClr>
            </a:lnRef>
            <a:fillRef idx="1">
              <a:schemeClr val="accent1">
                <a:shade val="80000"/>
                <a:hueOff val="0"/>
                <a:satOff val="-2249"/>
                <a:lumOff val="1480"/>
                <a:alphaOff val="0"/>
              </a:schemeClr>
            </a:fillRef>
            <a:effectRef idx="2">
              <a:schemeClr val="accent1">
                <a:shade val="80000"/>
                <a:hueOff val="0"/>
                <a:satOff val="-2249"/>
                <a:lumOff val="148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6522383" y="3794569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3373"/>
                <a:lumOff val="2220"/>
                <a:alphaOff val="0"/>
              </a:schemeClr>
            </a:lnRef>
            <a:fillRef idx="1">
              <a:schemeClr val="accent1">
                <a:shade val="80000"/>
                <a:hueOff val="0"/>
                <a:satOff val="-3373"/>
                <a:lumOff val="2220"/>
                <a:alphaOff val="0"/>
              </a:schemeClr>
            </a:fillRef>
            <a:effectRef idx="2">
              <a:schemeClr val="accent1">
                <a:shade val="80000"/>
                <a:hueOff val="0"/>
                <a:satOff val="-3373"/>
                <a:lumOff val="222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846668" y="3676316"/>
              <a:ext cx="471870" cy="472392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5621"/>
                <a:lumOff val="3700"/>
                <a:alphaOff val="0"/>
              </a:schemeClr>
            </a:lnRef>
            <a:fillRef idx="1">
              <a:schemeClr val="accent1">
                <a:shade val="80000"/>
                <a:hueOff val="0"/>
                <a:satOff val="-5621"/>
                <a:lumOff val="3700"/>
                <a:alphaOff val="0"/>
              </a:schemeClr>
            </a:fillRef>
            <a:effectRef idx="2">
              <a:schemeClr val="accent1">
                <a:shade val="80000"/>
                <a:hueOff val="0"/>
                <a:satOff val="-5621"/>
                <a:lumOff val="370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434063" y="3306699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6746"/>
                <a:lumOff val="4439"/>
                <a:alphaOff val="0"/>
              </a:schemeClr>
            </a:lnRef>
            <a:fillRef idx="1">
              <a:schemeClr val="accent1">
                <a:shade val="80000"/>
                <a:hueOff val="0"/>
                <a:satOff val="-6746"/>
                <a:lumOff val="4439"/>
                <a:alphaOff val="0"/>
              </a:schemeClr>
            </a:fillRef>
            <a:effectRef idx="2">
              <a:schemeClr val="accent1">
                <a:shade val="80000"/>
                <a:hueOff val="0"/>
                <a:satOff val="-6746"/>
                <a:lumOff val="443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434063" y="4285535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7870"/>
                <a:lumOff val="5179"/>
                <a:alphaOff val="0"/>
              </a:schemeClr>
            </a:lnRef>
            <a:fillRef idx="1">
              <a:schemeClr val="accent1">
                <a:shade val="80000"/>
                <a:hueOff val="0"/>
                <a:satOff val="-7870"/>
                <a:lumOff val="5179"/>
                <a:alphaOff val="0"/>
              </a:schemeClr>
            </a:fillRef>
            <a:effectRef idx="2">
              <a:schemeClr val="accent1">
                <a:shade val="80000"/>
                <a:hueOff val="0"/>
                <a:satOff val="-7870"/>
                <a:lumOff val="51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644514" y="3519058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8994"/>
                <a:lumOff val="5919"/>
                <a:alphaOff val="0"/>
              </a:schemeClr>
            </a:lnRef>
            <a:fillRef idx="1">
              <a:schemeClr val="accent1">
                <a:shade val="80000"/>
                <a:hueOff val="0"/>
                <a:satOff val="-8994"/>
                <a:lumOff val="5919"/>
                <a:alphaOff val="0"/>
              </a:schemeClr>
            </a:fillRef>
            <a:effectRef idx="2">
              <a:schemeClr val="accent1">
                <a:shade val="80000"/>
                <a:hueOff val="0"/>
                <a:satOff val="-8994"/>
                <a:lumOff val="591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658489" y="4075033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10119"/>
                <a:lumOff val="6659"/>
                <a:alphaOff val="0"/>
              </a:schemeClr>
            </a:lnRef>
            <a:fillRef idx="1">
              <a:schemeClr val="accent1">
                <a:shade val="80000"/>
                <a:hueOff val="0"/>
                <a:satOff val="-10119"/>
                <a:lumOff val="6659"/>
                <a:alphaOff val="0"/>
              </a:schemeClr>
            </a:fillRef>
            <a:effectRef idx="2">
              <a:schemeClr val="accent1">
                <a:shade val="80000"/>
                <a:hueOff val="0"/>
                <a:satOff val="-10119"/>
                <a:lumOff val="6659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18" name="Freeform 17"/>
          <p:cNvSpPr/>
          <p:nvPr/>
        </p:nvSpPr>
        <p:spPr>
          <a:xfrm>
            <a:off x="6768533" y="3759809"/>
            <a:ext cx="4078602" cy="4601793"/>
          </a:xfrm>
          <a:custGeom>
            <a:avLst/>
            <a:gdLst>
              <a:gd name="connsiteX0" fmla="*/ 0 w 2388947"/>
              <a:gd name="connsiteY0" fmla="*/ 1194602 h 2389203"/>
              <a:gd name="connsiteX1" fmla="*/ 1194474 w 2388947"/>
              <a:gd name="connsiteY1" fmla="*/ 0 h 2389203"/>
              <a:gd name="connsiteX2" fmla="*/ 2388948 w 2388947"/>
              <a:gd name="connsiteY2" fmla="*/ 1194602 h 2389203"/>
              <a:gd name="connsiteX3" fmla="*/ 1194474 w 2388947"/>
              <a:gd name="connsiteY3" fmla="*/ 2389204 h 2389203"/>
              <a:gd name="connsiteX4" fmla="*/ 0 w 2388947"/>
              <a:gd name="connsiteY4" fmla="*/ 1194602 h 2389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8947" h="2389203">
                <a:moveTo>
                  <a:pt x="0" y="1194602"/>
                </a:moveTo>
                <a:cubicBezTo>
                  <a:pt x="0" y="534842"/>
                  <a:pt x="534784" y="0"/>
                  <a:pt x="1194474" y="0"/>
                </a:cubicBezTo>
                <a:cubicBezTo>
                  <a:pt x="1854164" y="0"/>
                  <a:pt x="2388948" y="534842"/>
                  <a:pt x="2388948" y="1194602"/>
                </a:cubicBezTo>
                <a:cubicBezTo>
                  <a:pt x="2388948" y="1854362"/>
                  <a:pt x="1854164" y="2389204"/>
                  <a:pt x="1194474" y="2389204"/>
                </a:cubicBezTo>
                <a:cubicBezTo>
                  <a:pt x="534784" y="2389204"/>
                  <a:pt x="0" y="1854362"/>
                  <a:pt x="0" y="1194602"/>
                </a:cubicBezTo>
                <a:close/>
              </a:path>
            </a:pathLst>
          </a:custGeom>
          <a:scene3d>
            <a:camera prst="perspectiveRelaxedModerately" zoom="92000"/>
            <a:lightRig rig="balanced" dir="t">
              <a:rot lat="0" lon="0" rev="12700000"/>
            </a:lightRig>
          </a:scene3d>
          <a:sp3d prstMaterial="plastic">
            <a:bevelT w="50800" h="50800"/>
            <a:bevelB w="50800" h="50800"/>
          </a:sp3d>
        </p:spPr>
        <p:style>
          <a:lnRef idx="1">
            <a:schemeClr val="accent1">
              <a:shade val="80000"/>
              <a:hueOff val="0"/>
              <a:satOff val="-11243"/>
              <a:lumOff val="7399"/>
              <a:alphaOff val="0"/>
            </a:schemeClr>
          </a:lnRef>
          <a:fillRef idx="1">
            <a:schemeClr val="accent1">
              <a:shade val="80000"/>
              <a:hueOff val="0"/>
              <a:satOff val="-11243"/>
              <a:lumOff val="7399"/>
              <a:alphaOff val="0"/>
            </a:schemeClr>
          </a:fillRef>
          <a:effectRef idx="2">
            <a:schemeClr val="accent1">
              <a:shade val="80000"/>
              <a:hueOff val="0"/>
              <a:satOff val="-11243"/>
              <a:lumOff val="739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835" tIns="583892" rIns="583835" bIns="583892" numCol="1" spcCol="1270" anchor="ctr" anchorCtr="0">
            <a:noAutofit/>
          </a:bodyPr>
          <a:lstStyle/>
          <a:p>
            <a:pPr algn="ctr" defTabSz="2066925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n-CA" sz="3900" b="1" dirty="0">
                <a:solidFill>
                  <a:prstClr val="white"/>
                </a:solidFill>
                <a:latin typeface="Calibri" panose="020F0502020204030204"/>
              </a:rPr>
              <a:t>barriers</a:t>
            </a:r>
            <a:br>
              <a:rPr lang="en-CA" sz="3900" dirty="0">
                <a:solidFill>
                  <a:prstClr val="white"/>
                </a:solidFill>
                <a:latin typeface="Calibri" panose="020F0502020204030204"/>
              </a:rPr>
            </a:br>
            <a:r>
              <a:rPr lang="en-CA" sz="3900" b="1" dirty="0">
                <a:solidFill>
                  <a:prstClr val="white"/>
                </a:solidFill>
                <a:latin typeface="Calibri" panose="020F0502020204030204"/>
              </a:rPr>
              <a:t>opportunities gaps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4499916" y="2360351"/>
            <a:ext cx="3877827" cy="2089547"/>
            <a:chOff x="1481454" y="1143476"/>
            <a:chExt cx="3446957" cy="1393031"/>
          </a:xfrm>
        </p:grpSpPr>
        <p:sp>
          <p:nvSpPr>
            <p:cNvPr id="19" name="Oval 18"/>
            <p:cNvSpPr/>
            <p:nvPr/>
          </p:nvSpPr>
          <p:spPr>
            <a:xfrm>
              <a:off x="4456541" y="2064115"/>
              <a:ext cx="471870" cy="472392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12367"/>
                <a:lumOff val="8139"/>
                <a:alphaOff val="0"/>
              </a:schemeClr>
            </a:lnRef>
            <a:fillRef idx="1">
              <a:schemeClr val="accent1">
                <a:shade val="80000"/>
                <a:hueOff val="0"/>
                <a:satOff val="-12367"/>
                <a:lumOff val="8139"/>
                <a:alphaOff val="0"/>
              </a:schemeClr>
            </a:fillRef>
            <a:effectRef idx="2">
              <a:schemeClr val="accent1">
                <a:shade val="80000"/>
                <a:hueOff val="0"/>
                <a:satOff val="-12367"/>
                <a:lumOff val="813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4159772" y="1783651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13492"/>
                <a:lumOff val="8879"/>
                <a:alphaOff val="0"/>
              </a:schemeClr>
            </a:lnRef>
            <a:fillRef idx="1">
              <a:schemeClr val="accent1">
                <a:shade val="80000"/>
                <a:hueOff val="0"/>
                <a:satOff val="-13492"/>
                <a:lumOff val="8879"/>
                <a:alphaOff val="0"/>
              </a:schemeClr>
            </a:fillRef>
            <a:effectRef idx="2">
              <a:schemeClr val="accent1">
                <a:shade val="80000"/>
                <a:hueOff val="0"/>
                <a:satOff val="-13492"/>
                <a:lumOff val="88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3827654" y="1437560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14616"/>
                <a:lumOff val="9619"/>
                <a:alphaOff val="0"/>
              </a:schemeClr>
            </a:lnRef>
            <a:fillRef idx="1">
              <a:schemeClr val="accent1">
                <a:shade val="80000"/>
                <a:hueOff val="0"/>
                <a:satOff val="-14616"/>
                <a:lumOff val="9619"/>
                <a:alphaOff val="0"/>
              </a:schemeClr>
            </a:fillRef>
            <a:effectRef idx="2">
              <a:schemeClr val="accent1">
                <a:shade val="80000"/>
                <a:hueOff val="0"/>
                <a:satOff val="-14616"/>
                <a:lumOff val="961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3498002" y="1143476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15740"/>
                <a:lumOff val="10359"/>
                <a:alphaOff val="0"/>
              </a:schemeClr>
            </a:lnRef>
            <a:fillRef idx="1">
              <a:schemeClr val="accent1">
                <a:shade val="80000"/>
                <a:hueOff val="0"/>
                <a:satOff val="-15740"/>
                <a:lumOff val="10359"/>
                <a:alphaOff val="0"/>
              </a:schemeClr>
            </a:fillRef>
            <a:effectRef idx="2">
              <a:schemeClr val="accent1">
                <a:shade val="80000"/>
                <a:hueOff val="0"/>
                <a:satOff val="-15740"/>
                <a:lumOff val="1035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2994071" y="1143476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16865"/>
                <a:lumOff val="11099"/>
                <a:alphaOff val="0"/>
              </a:schemeClr>
            </a:lnRef>
            <a:fillRef idx="1">
              <a:schemeClr val="accent1">
                <a:shade val="80000"/>
                <a:hueOff val="0"/>
                <a:satOff val="-16865"/>
                <a:lumOff val="11099"/>
                <a:alphaOff val="0"/>
              </a:schemeClr>
            </a:fillRef>
            <a:effectRef idx="2">
              <a:schemeClr val="accent1">
                <a:shade val="80000"/>
                <a:hueOff val="0"/>
                <a:satOff val="-16865"/>
                <a:lumOff val="1109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2489317" y="1143476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17989"/>
                <a:lumOff val="11838"/>
                <a:alphaOff val="0"/>
              </a:schemeClr>
            </a:lnRef>
            <a:fillRef idx="1">
              <a:schemeClr val="accent1">
                <a:shade val="80000"/>
                <a:hueOff val="0"/>
                <a:satOff val="-17989"/>
                <a:lumOff val="11838"/>
                <a:alphaOff val="0"/>
              </a:schemeClr>
            </a:fillRef>
            <a:effectRef idx="2">
              <a:schemeClr val="accent1">
                <a:shade val="80000"/>
                <a:hueOff val="0"/>
                <a:satOff val="-17989"/>
                <a:lumOff val="1183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1985386" y="1143476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19113"/>
                <a:lumOff val="12578"/>
                <a:alphaOff val="0"/>
              </a:schemeClr>
            </a:lnRef>
            <a:fillRef idx="1">
              <a:schemeClr val="accent1">
                <a:shade val="80000"/>
                <a:hueOff val="0"/>
                <a:satOff val="-19113"/>
                <a:lumOff val="12578"/>
                <a:alphaOff val="0"/>
              </a:schemeClr>
            </a:fillRef>
            <a:effectRef idx="2">
              <a:schemeClr val="accent1">
                <a:shade val="80000"/>
                <a:hueOff val="0"/>
                <a:satOff val="-19113"/>
                <a:lumOff val="1257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Oval 25"/>
            <p:cNvSpPr/>
            <p:nvPr/>
          </p:nvSpPr>
          <p:spPr>
            <a:xfrm>
              <a:off x="1481454" y="1143476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20237"/>
                <a:lumOff val="13318"/>
                <a:alphaOff val="0"/>
              </a:schemeClr>
            </a:lnRef>
            <a:fillRef idx="1">
              <a:schemeClr val="accent1">
                <a:shade val="80000"/>
                <a:hueOff val="0"/>
                <a:satOff val="-20237"/>
                <a:lumOff val="13318"/>
                <a:alphaOff val="0"/>
              </a:schemeClr>
            </a:fillRef>
            <a:effectRef idx="2">
              <a:schemeClr val="accent1">
                <a:shade val="80000"/>
                <a:hueOff val="0"/>
                <a:satOff val="-20237"/>
                <a:lumOff val="13318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28" name="Freeform 27"/>
          <p:cNvSpPr/>
          <p:nvPr/>
        </p:nvSpPr>
        <p:spPr>
          <a:xfrm>
            <a:off x="4408735" y="1584776"/>
            <a:ext cx="3111140" cy="911042"/>
          </a:xfrm>
          <a:custGeom>
            <a:avLst/>
            <a:gdLst>
              <a:gd name="connsiteX0" fmla="*/ 0 w 2765457"/>
              <a:gd name="connsiteY0" fmla="*/ 0 h 607361"/>
              <a:gd name="connsiteX1" fmla="*/ 2765457 w 2765457"/>
              <a:gd name="connsiteY1" fmla="*/ 0 h 607361"/>
              <a:gd name="connsiteX2" fmla="*/ 2765457 w 2765457"/>
              <a:gd name="connsiteY2" fmla="*/ 607361 h 607361"/>
              <a:gd name="connsiteX3" fmla="*/ 0 w 2765457"/>
              <a:gd name="connsiteY3" fmla="*/ 607361 h 607361"/>
              <a:gd name="connsiteX4" fmla="*/ 0 w 2765457"/>
              <a:gd name="connsiteY4" fmla="*/ 0 h 607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5457" h="607361">
                <a:moveTo>
                  <a:pt x="0" y="0"/>
                </a:moveTo>
                <a:lnTo>
                  <a:pt x="2765457" y="0"/>
                </a:lnTo>
                <a:lnTo>
                  <a:pt x="2765457" y="607361"/>
                </a:lnTo>
                <a:lnTo>
                  <a:pt x="0" y="607361"/>
                </a:lnTo>
                <a:lnTo>
                  <a:pt x="0" y="0"/>
                </a:lnTo>
                <a:close/>
              </a:path>
            </a:pathLst>
          </a:custGeom>
          <a:scene3d>
            <a:camera prst="perspectiveRelaxedModerately" zoom="92000"/>
            <a:lightRig rig="balanced" dir="t">
              <a:rot lat="0" lon="0" rev="12700000"/>
            </a:lightRig>
          </a:scene3d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b" anchorCtr="0">
            <a:noAutofit/>
          </a:bodyPr>
          <a:lstStyle/>
          <a:p>
            <a:pPr defTabSz="1400175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n-CA" sz="3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Network/WG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4119771" y="3849960"/>
            <a:ext cx="3139809" cy="1082850"/>
            <a:chOff x="1000541" y="2264711"/>
            <a:chExt cx="2790941" cy="721900"/>
          </a:xfrm>
        </p:grpSpPr>
        <p:sp>
          <p:nvSpPr>
            <p:cNvPr id="29" name="Oval 28"/>
            <p:cNvSpPr/>
            <p:nvPr/>
          </p:nvSpPr>
          <p:spPr>
            <a:xfrm>
              <a:off x="3319612" y="2514219"/>
              <a:ext cx="471870" cy="472392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22486"/>
                <a:lumOff val="14798"/>
                <a:alphaOff val="0"/>
              </a:schemeClr>
            </a:lnRef>
            <a:fillRef idx="1">
              <a:schemeClr val="accent1">
                <a:shade val="80000"/>
                <a:hueOff val="0"/>
                <a:satOff val="-22486"/>
                <a:lumOff val="14798"/>
                <a:alphaOff val="0"/>
              </a:schemeClr>
            </a:fillRef>
            <a:effectRef idx="2">
              <a:schemeClr val="accent1">
                <a:shade val="80000"/>
                <a:hueOff val="0"/>
                <a:satOff val="-22486"/>
                <a:lumOff val="1479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Oval 29"/>
            <p:cNvSpPr/>
            <p:nvPr/>
          </p:nvSpPr>
          <p:spPr>
            <a:xfrm>
              <a:off x="3017089" y="2264711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23610"/>
                <a:lumOff val="15538"/>
                <a:alphaOff val="0"/>
              </a:schemeClr>
            </a:lnRef>
            <a:fillRef idx="1">
              <a:schemeClr val="accent1">
                <a:shade val="80000"/>
                <a:hueOff val="0"/>
                <a:satOff val="-23610"/>
                <a:lumOff val="15538"/>
                <a:alphaOff val="0"/>
              </a:schemeClr>
            </a:fillRef>
            <a:effectRef idx="2">
              <a:schemeClr val="accent1">
                <a:shade val="80000"/>
                <a:hueOff val="0"/>
                <a:satOff val="-23610"/>
                <a:lumOff val="1553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Oval 30"/>
            <p:cNvSpPr/>
            <p:nvPr/>
          </p:nvSpPr>
          <p:spPr>
            <a:xfrm>
              <a:off x="2513157" y="2264711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24735"/>
                <a:lumOff val="16278"/>
                <a:alphaOff val="0"/>
              </a:schemeClr>
            </a:lnRef>
            <a:fillRef idx="1">
              <a:schemeClr val="accent1">
                <a:shade val="80000"/>
                <a:hueOff val="0"/>
                <a:satOff val="-24735"/>
                <a:lumOff val="16278"/>
                <a:alphaOff val="0"/>
              </a:schemeClr>
            </a:fillRef>
            <a:effectRef idx="2">
              <a:schemeClr val="accent1">
                <a:shade val="80000"/>
                <a:hueOff val="0"/>
                <a:satOff val="-24735"/>
                <a:lumOff val="1627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Oval 31"/>
            <p:cNvSpPr/>
            <p:nvPr/>
          </p:nvSpPr>
          <p:spPr>
            <a:xfrm>
              <a:off x="2009226" y="2264711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25859"/>
                <a:lumOff val="17018"/>
                <a:alphaOff val="0"/>
              </a:schemeClr>
            </a:lnRef>
            <a:fillRef idx="1">
              <a:schemeClr val="accent1">
                <a:shade val="80000"/>
                <a:hueOff val="0"/>
                <a:satOff val="-25859"/>
                <a:lumOff val="17018"/>
                <a:alphaOff val="0"/>
              </a:schemeClr>
            </a:fillRef>
            <a:effectRef idx="2">
              <a:schemeClr val="accent1">
                <a:shade val="80000"/>
                <a:hueOff val="0"/>
                <a:satOff val="-25859"/>
                <a:lumOff val="1701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Oval 32"/>
            <p:cNvSpPr/>
            <p:nvPr/>
          </p:nvSpPr>
          <p:spPr>
            <a:xfrm>
              <a:off x="1505294" y="2264711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26983"/>
                <a:lumOff val="17758"/>
                <a:alphaOff val="0"/>
              </a:schemeClr>
            </a:lnRef>
            <a:fillRef idx="1">
              <a:schemeClr val="accent1">
                <a:shade val="80000"/>
                <a:hueOff val="0"/>
                <a:satOff val="-26983"/>
                <a:lumOff val="17758"/>
                <a:alphaOff val="0"/>
              </a:schemeClr>
            </a:fillRef>
            <a:effectRef idx="2">
              <a:schemeClr val="accent1">
                <a:shade val="80000"/>
                <a:hueOff val="0"/>
                <a:satOff val="-26983"/>
                <a:lumOff val="1775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Oval 33"/>
            <p:cNvSpPr/>
            <p:nvPr/>
          </p:nvSpPr>
          <p:spPr>
            <a:xfrm>
              <a:off x="1000541" y="2264711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28108"/>
                <a:lumOff val="18498"/>
                <a:alphaOff val="0"/>
              </a:schemeClr>
            </a:lnRef>
            <a:fillRef idx="1">
              <a:schemeClr val="accent1">
                <a:shade val="80000"/>
                <a:hueOff val="0"/>
                <a:satOff val="-28108"/>
                <a:lumOff val="18498"/>
                <a:alphaOff val="0"/>
              </a:schemeClr>
            </a:fillRef>
            <a:effectRef idx="2">
              <a:schemeClr val="accent1">
                <a:shade val="80000"/>
                <a:hueOff val="0"/>
                <a:satOff val="-28108"/>
                <a:lumOff val="18498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36" name="Freeform 35"/>
          <p:cNvSpPr/>
          <p:nvPr/>
        </p:nvSpPr>
        <p:spPr>
          <a:xfrm>
            <a:off x="4000502" y="3016822"/>
            <a:ext cx="3941178" cy="911042"/>
          </a:xfrm>
          <a:custGeom>
            <a:avLst/>
            <a:gdLst>
              <a:gd name="connsiteX0" fmla="*/ 0 w 2765457"/>
              <a:gd name="connsiteY0" fmla="*/ 0 h 607361"/>
              <a:gd name="connsiteX1" fmla="*/ 2765457 w 2765457"/>
              <a:gd name="connsiteY1" fmla="*/ 0 h 607361"/>
              <a:gd name="connsiteX2" fmla="*/ 2765457 w 2765457"/>
              <a:gd name="connsiteY2" fmla="*/ 607361 h 607361"/>
              <a:gd name="connsiteX3" fmla="*/ 0 w 2765457"/>
              <a:gd name="connsiteY3" fmla="*/ 607361 h 607361"/>
              <a:gd name="connsiteX4" fmla="*/ 0 w 2765457"/>
              <a:gd name="connsiteY4" fmla="*/ 0 h 607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5457" h="607361">
                <a:moveTo>
                  <a:pt x="0" y="0"/>
                </a:moveTo>
                <a:lnTo>
                  <a:pt x="2765457" y="0"/>
                </a:lnTo>
                <a:lnTo>
                  <a:pt x="2765457" y="607361"/>
                </a:lnTo>
                <a:lnTo>
                  <a:pt x="0" y="607361"/>
                </a:lnTo>
                <a:lnTo>
                  <a:pt x="0" y="0"/>
                </a:lnTo>
                <a:close/>
              </a:path>
            </a:pathLst>
          </a:custGeom>
          <a:scene3d>
            <a:camera prst="perspectiveRelaxedModerately" zoom="92000"/>
            <a:lightRig rig="balanced" dir="t">
              <a:rot lat="0" lon="0" rev="12700000"/>
            </a:lightRig>
          </a:scene3d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b" anchorCtr="0">
            <a:noAutofit/>
          </a:bodyPr>
          <a:lstStyle/>
          <a:p>
            <a:pPr defTabSz="1400175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n-CA" sz="3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Scoping review</a:t>
            </a:r>
            <a:endParaRPr lang="en-US" sz="3600" b="1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4138307" y="5706411"/>
            <a:ext cx="2630226" cy="708588"/>
            <a:chOff x="963547" y="3676316"/>
            <a:chExt cx="2337979" cy="472392"/>
          </a:xfrm>
        </p:grpSpPr>
        <p:sp>
          <p:nvSpPr>
            <p:cNvPr id="37" name="Oval 36"/>
            <p:cNvSpPr/>
            <p:nvPr/>
          </p:nvSpPr>
          <p:spPr>
            <a:xfrm>
              <a:off x="2829656" y="3676316"/>
              <a:ext cx="471870" cy="472392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30356"/>
                <a:lumOff val="19977"/>
                <a:alphaOff val="0"/>
              </a:schemeClr>
            </a:lnRef>
            <a:fillRef idx="1">
              <a:schemeClr val="accent1">
                <a:shade val="80000"/>
                <a:hueOff val="0"/>
                <a:satOff val="-30356"/>
                <a:lumOff val="19977"/>
                <a:alphaOff val="0"/>
              </a:schemeClr>
            </a:fillRef>
            <a:effectRef idx="2">
              <a:schemeClr val="accent1">
                <a:shade val="80000"/>
                <a:hueOff val="0"/>
                <a:satOff val="-30356"/>
                <a:lumOff val="1997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2362718" y="3794569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31480"/>
                <a:lumOff val="20717"/>
                <a:alphaOff val="0"/>
              </a:schemeClr>
            </a:lnRef>
            <a:fillRef idx="1">
              <a:schemeClr val="accent1">
                <a:shade val="80000"/>
                <a:hueOff val="0"/>
                <a:satOff val="-31480"/>
                <a:lumOff val="20717"/>
                <a:alphaOff val="0"/>
              </a:schemeClr>
            </a:fillRef>
            <a:effectRef idx="2">
              <a:schemeClr val="accent1">
                <a:shade val="80000"/>
                <a:hueOff val="0"/>
                <a:satOff val="-31480"/>
                <a:lumOff val="2071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1896602" y="3794569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32605"/>
                <a:lumOff val="21457"/>
                <a:alphaOff val="0"/>
              </a:schemeClr>
            </a:lnRef>
            <a:fillRef idx="1">
              <a:schemeClr val="accent1">
                <a:shade val="80000"/>
                <a:hueOff val="0"/>
                <a:satOff val="-32605"/>
                <a:lumOff val="21457"/>
                <a:alphaOff val="0"/>
              </a:schemeClr>
            </a:fillRef>
            <a:effectRef idx="2">
              <a:schemeClr val="accent1">
                <a:shade val="80000"/>
                <a:hueOff val="0"/>
                <a:satOff val="-32605"/>
                <a:lumOff val="2145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Oval 39"/>
            <p:cNvSpPr/>
            <p:nvPr/>
          </p:nvSpPr>
          <p:spPr>
            <a:xfrm>
              <a:off x="1429663" y="3794569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33729"/>
                <a:lumOff val="22197"/>
                <a:alphaOff val="0"/>
              </a:schemeClr>
            </a:lnRef>
            <a:fillRef idx="1">
              <a:schemeClr val="accent1">
                <a:shade val="80000"/>
                <a:hueOff val="0"/>
                <a:satOff val="-33729"/>
                <a:lumOff val="22197"/>
                <a:alphaOff val="0"/>
              </a:schemeClr>
            </a:fillRef>
            <a:effectRef idx="2">
              <a:schemeClr val="accent1">
                <a:shade val="80000"/>
                <a:hueOff val="0"/>
                <a:satOff val="-33729"/>
                <a:lumOff val="2219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963547" y="3794569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34853"/>
                <a:lumOff val="22937"/>
                <a:alphaOff val="0"/>
              </a:schemeClr>
            </a:lnRef>
            <a:fillRef idx="1">
              <a:schemeClr val="accent1">
                <a:shade val="80000"/>
                <a:hueOff val="0"/>
                <a:satOff val="-34853"/>
                <a:lumOff val="22937"/>
                <a:alphaOff val="0"/>
              </a:schemeClr>
            </a:fillRef>
            <a:effectRef idx="2">
              <a:schemeClr val="accent1">
                <a:shade val="80000"/>
                <a:hueOff val="0"/>
                <a:satOff val="-34853"/>
                <a:lumOff val="22937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43" name="Freeform 42"/>
          <p:cNvSpPr/>
          <p:nvPr/>
        </p:nvSpPr>
        <p:spPr>
          <a:xfrm>
            <a:off x="4000500" y="4578521"/>
            <a:ext cx="2768031" cy="1265336"/>
          </a:xfrm>
          <a:custGeom>
            <a:avLst/>
            <a:gdLst>
              <a:gd name="connsiteX0" fmla="*/ 0 w 2091356"/>
              <a:gd name="connsiteY0" fmla="*/ 0 h 607361"/>
              <a:gd name="connsiteX1" fmla="*/ 2091356 w 2091356"/>
              <a:gd name="connsiteY1" fmla="*/ 0 h 607361"/>
              <a:gd name="connsiteX2" fmla="*/ 2091356 w 2091356"/>
              <a:gd name="connsiteY2" fmla="*/ 607361 h 607361"/>
              <a:gd name="connsiteX3" fmla="*/ 0 w 2091356"/>
              <a:gd name="connsiteY3" fmla="*/ 607361 h 607361"/>
              <a:gd name="connsiteX4" fmla="*/ 0 w 2091356"/>
              <a:gd name="connsiteY4" fmla="*/ 0 h 607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1356" h="607361">
                <a:moveTo>
                  <a:pt x="0" y="0"/>
                </a:moveTo>
                <a:lnTo>
                  <a:pt x="2091356" y="0"/>
                </a:lnTo>
                <a:lnTo>
                  <a:pt x="2091356" y="607361"/>
                </a:lnTo>
                <a:lnTo>
                  <a:pt x="0" y="607361"/>
                </a:lnTo>
                <a:lnTo>
                  <a:pt x="0" y="0"/>
                </a:lnTo>
                <a:close/>
              </a:path>
            </a:pathLst>
          </a:custGeom>
          <a:scene3d>
            <a:camera prst="perspectiveRelaxedModerately" zoom="92000"/>
            <a:lightRig rig="balanced" dir="t">
              <a:rot lat="0" lon="0" rev="12700000"/>
            </a:lightRig>
          </a:scene3d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b" anchorCtr="0">
            <a:noAutofit/>
          </a:bodyPr>
          <a:lstStyle/>
          <a:p>
            <a:pPr defTabSz="1400175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n-CA" sz="3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Surveys</a:t>
            </a:r>
            <a:r>
              <a:rPr lang="en-CA" sz="315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 &amp; </a:t>
            </a:r>
            <a:r>
              <a:rPr lang="en-CA" sz="3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Interviews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4074030" y="6910027"/>
            <a:ext cx="3139809" cy="1074491"/>
            <a:chOff x="1000541" y="4819840"/>
            <a:chExt cx="2790941" cy="716327"/>
          </a:xfrm>
        </p:grpSpPr>
        <p:sp>
          <p:nvSpPr>
            <p:cNvPr id="44" name="Oval 43"/>
            <p:cNvSpPr/>
            <p:nvPr/>
          </p:nvSpPr>
          <p:spPr>
            <a:xfrm>
              <a:off x="3319612" y="4819840"/>
              <a:ext cx="471870" cy="472392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38226"/>
                <a:lumOff val="25157"/>
                <a:alphaOff val="0"/>
              </a:schemeClr>
            </a:lnRef>
            <a:fillRef idx="1">
              <a:schemeClr val="accent1">
                <a:shade val="80000"/>
                <a:hueOff val="0"/>
                <a:satOff val="-38226"/>
                <a:lumOff val="25157"/>
                <a:alphaOff val="0"/>
              </a:schemeClr>
            </a:fillRef>
            <a:effectRef idx="2">
              <a:schemeClr val="accent1">
                <a:shade val="80000"/>
                <a:hueOff val="0"/>
                <a:satOff val="-38226"/>
                <a:lumOff val="2515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Oval 44"/>
            <p:cNvSpPr/>
            <p:nvPr/>
          </p:nvSpPr>
          <p:spPr>
            <a:xfrm>
              <a:off x="3017089" y="5300281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39351"/>
                <a:lumOff val="25897"/>
                <a:alphaOff val="0"/>
              </a:schemeClr>
            </a:lnRef>
            <a:fillRef idx="1">
              <a:schemeClr val="accent1">
                <a:shade val="80000"/>
                <a:hueOff val="0"/>
                <a:satOff val="-39351"/>
                <a:lumOff val="25897"/>
                <a:alphaOff val="0"/>
              </a:schemeClr>
            </a:fillRef>
            <a:effectRef idx="2">
              <a:schemeClr val="accent1">
                <a:shade val="80000"/>
                <a:hueOff val="0"/>
                <a:satOff val="-39351"/>
                <a:lumOff val="2589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Oval 45"/>
            <p:cNvSpPr/>
            <p:nvPr/>
          </p:nvSpPr>
          <p:spPr>
            <a:xfrm>
              <a:off x="2513157" y="5300281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40475"/>
                <a:lumOff val="26636"/>
                <a:alphaOff val="0"/>
              </a:schemeClr>
            </a:lnRef>
            <a:fillRef idx="1">
              <a:schemeClr val="accent1">
                <a:shade val="80000"/>
                <a:hueOff val="0"/>
                <a:satOff val="-40475"/>
                <a:lumOff val="26636"/>
                <a:alphaOff val="0"/>
              </a:schemeClr>
            </a:fillRef>
            <a:effectRef idx="2">
              <a:schemeClr val="accent1">
                <a:shade val="80000"/>
                <a:hueOff val="0"/>
                <a:satOff val="-40475"/>
                <a:lumOff val="2663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Oval 46"/>
            <p:cNvSpPr/>
            <p:nvPr/>
          </p:nvSpPr>
          <p:spPr>
            <a:xfrm>
              <a:off x="2009226" y="5300281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41599"/>
                <a:lumOff val="27376"/>
                <a:alphaOff val="0"/>
              </a:schemeClr>
            </a:lnRef>
            <a:fillRef idx="1">
              <a:schemeClr val="accent1">
                <a:shade val="80000"/>
                <a:hueOff val="0"/>
                <a:satOff val="-41599"/>
                <a:lumOff val="27376"/>
                <a:alphaOff val="0"/>
              </a:schemeClr>
            </a:fillRef>
            <a:effectRef idx="2">
              <a:schemeClr val="accent1">
                <a:shade val="80000"/>
                <a:hueOff val="0"/>
                <a:satOff val="-41599"/>
                <a:lumOff val="2737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Oval 47"/>
            <p:cNvSpPr/>
            <p:nvPr/>
          </p:nvSpPr>
          <p:spPr>
            <a:xfrm>
              <a:off x="1505294" y="5300281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42723"/>
                <a:lumOff val="28116"/>
                <a:alphaOff val="0"/>
              </a:schemeClr>
            </a:lnRef>
            <a:fillRef idx="1">
              <a:schemeClr val="accent1">
                <a:shade val="80000"/>
                <a:hueOff val="0"/>
                <a:satOff val="-42723"/>
                <a:lumOff val="28116"/>
                <a:alphaOff val="0"/>
              </a:schemeClr>
            </a:fillRef>
            <a:effectRef idx="2">
              <a:schemeClr val="accent1">
                <a:shade val="80000"/>
                <a:hueOff val="0"/>
                <a:satOff val="-42723"/>
                <a:lumOff val="2811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1000541" y="5300281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43848"/>
                <a:lumOff val="28856"/>
                <a:alphaOff val="0"/>
              </a:schemeClr>
            </a:lnRef>
            <a:fillRef idx="1">
              <a:schemeClr val="accent1">
                <a:shade val="80000"/>
                <a:hueOff val="0"/>
                <a:satOff val="-43848"/>
                <a:lumOff val="28856"/>
                <a:alphaOff val="0"/>
              </a:schemeClr>
            </a:fillRef>
            <a:effectRef idx="2">
              <a:schemeClr val="accent1">
                <a:shade val="80000"/>
                <a:hueOff val="0"/>
                <a:satOff val="-43848"/>
                <a:lumOff val="28856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51" name="Freeform 50"/>
          <p:cNvSpPr/>
          <p:nvPr/>
        </p:nvSpPr>
        <p:spPr>
          <a:xfrm>
            <a:off x="4148443" y="6781366"/>
            <a:ext cx="3111140" cy="911042"/>
          </a:xfrm>
          <a:custGeom>
            <a:avLst/>
            <a:gdLst>
              <a:gd name="connsiteX0" fmla="*/ 0 w 2765457"/>
              <a:gd name="connsiteY0" fmla="*/ 0 h 607361"/>
              <a:gd name="connsiteX1" fmla="*/ 2765457 w 2765457"/>
              <a:gd name="connsiteY1" fmla="*/ 0 h 607361"/>
              <a:gd name="connsiteX2" fmla="*/ 2765457 w 2765457"/>
              <a:gd name="connsiteY2" fmla="*/ 607361 h 607361"/>
              <a:gd name="connsiteX3" fmla="*/ 0 w 2765457"/>
              <a:gd name="connsiteY3" fmla="*/ 607361 h 607361"/>
              <a:gd name="connsiteX4" fmla="*/ 0 w 2765457"/>
              <a:gd name="connsiteY4" fmla="*/ 0 h 607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5457" h="607361">
                <a:moveTo>
                  <a:pt x="0" y="0"/>
                </a:moveTo>
                <a:lnTo>
                  <a:pt x="2765457" y="0"/>
                </a:lnTo>
                <a:lnTo>
                  <a:pt x="2765457" y="607361"/>
                </a:lnTo>
                <a:lnTo>
                  <a:pt x="0" y="607361"/>
                </a:lnTo>
                <a:lnTo>
                  <a:pt x="0" y="0"/>
                </a:lnTo>
                <a:close/>
              </a:path>
            </a:pathLst>
          </a:custGeom>
          <a:scene3d>
            <a:camera prst="perspectiveRelaxedModerately" zoom="92000"/>
            <a:lightRig rig="balanced" dir="t">
              <a:rot lat="0" lon="0" rev="12700000"/>
            </a:lightRig>
          </a:scene3d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b" anchorCtr="0">
            <a:noAutofit/>
          </a:bodyPr>
          <a:lstStyle/>
          <a:p>
            <a:pPr defTabSz="1400175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Enviro scan Initiatives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4206745" y="7807598"/>
            <a:ext cx="3310904" cy="2227920"/>
            <a:chOff x="1985386" y="5248894"/>
            <a:chExt cx="2943025" cy="1485280"/>
          </a:xfrm>
        </p:grpSpPr>
        <p:sp>
          <p:nvSpPr>
            <p:cNvPr id="52" name="Oval 51"/>
            <p:cNvSpPr/>
            <p:nvPr/>
          </p:nvSpPr>
          <p:spPr>
            <a:xfrm>
              <a:off x="4456541" y="5248894"/>
              <a:ext cx="471870" cy="472392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47221"/>
                <a:lumOff val="31076"/>
                <a:alphaOff val="0"/>
              </a:schemeClr>
            </a:lnRef>
            <a:fillRef idx="1">
              <a:schemeClr val="accent1">
                <a:shade val="80000"/>
                <a:hueOff val="0"/>
                <a:satOff val="-47221"/>
                <a:lumOff val="31076"/>
                <a:alphaOff val="0"/>
              </a:schemeClr>
            </a:fillRef>
            <a:effectRef idx="2">
              <a:schemeClr val="accent1">
                <a:shade val="80000"/>
                <a:hueOff val="0"/>
                <a:satOff val="-47221"/>
                <a:lumOff val="3107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Oval 52"/>
            <p:cNvSpPr/>
            <p:nvPr/>
          </p:nvSpPr>
          <p:spPr>
            <a:xfrm>
              <a:off x="4218961" y="5728096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48345"/>
                <a:lumOff val="31816"/>
                <a:alphaOff val="0"/>
              </a:schemeClr>
            </a:lnRef>
            <a:fillRef idx="1">
              <a:schemeClr val="accent1">
                <a:shade val="80000"/>
                <a:hueOff val="0"/>
                <a:satOff val="-48345"/>
                <a:lumOff val="31816"/>
                <a:alphaOff val="0"/>
              </a:schemeClr>
            </a:fillRef>
            <a:effectRef idx="2">
              <a:schemeClr val="accent1">
                <a:shade val="80000"/>
                <a:hueOff val="0"/>
                <a:satOff val="-48345"/>
                <a:lumOff val="3181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Oval 53"/>
            <p:cNvSpPr/>
            <p:nvPr/>
          </p:nvSpPr>
          <p:spPr>
            <a:xfrm>
              <a:off x="3880267" y="6109477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49469"/>
                <a:lumOff val="32556"/>
                <a:alphaOff val="0"/>
              </a:schemeClr>
            </a:lnRef>
            <a:fillRef idx="1">
              <a:schemeClr val="accent1">
                <a:shade val="80000"/>
                <a:hueOff val="0"/>
                <a:satOff val="-49469"/>
                <a:lumOff val="32556"/>
                <a:alphaOff val="0"/>
              </a:schemeClr>
            </a:fillRef>
            <a:effectRef idx="2">
              <a:schemeClr val="accent1">
                <a:shade val="80000"/>
                <a:hueOff val="0"/>
                <a:satOff val="-49469"/>
                <a:lumOff val="3255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Oval 54"/>
            <p:cNvSpPr/>
            <p:nvPr/>
          </p:nvSpPr>
          <p:spPr>
            <a:xfrm>
              <a:off x="3498002" y="6498288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50594"/>
                <a:lumOff val="33296"/>
                <a:alphaOff val="0"/>
              </a:schemeClr>
            </a:lnRef>
            <a:fillRef idx="1">
              <a:schemeClr val="accent1">
                <a:shade val="80000"/>
                <a:hueOff val="0"/>
                <a:satOff val="-50594"/>
                <a:lumOff val="33296"/>
                <a:alphaOff val="0"/>
              </a:schemeClr>
            </a:fillRef>
            <a:effectRef idx="2">
              <a:schemeClr val="accent1">
                <a:shade val="80000"/>
                <a:hueOff val="0"/>
                <a:satOff val="-50594"/>
                <a:lumOff val="3329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6" name="Oval 55"/>
            <p:cNvSpPr/>
            <p:nvPr/>
          </p:nvSpPr>
          <p:spPr>
            <a:xfrm>
              <a:off x="2994071" y="6498288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51718"/>
                <a:lumOff val="34035"/>
                <a:alphaOff val="0"/>
              </a:schemeClr>
            </a:lnRef>
            <a:fillRef idx="1">
              <a:schemeClr val="accent1">
                <a:shade val="80000"/>
                <a:hueOff val="0"/>
                <a:satOff val="-51718"/>
                <a:lumOff val="34035"/>
                <a:alphaOff val="0"/>
              </a:schemeClr>
            </a:fillRef>
            <a:effectRef idx="2">
              <a:schemeClr val="accent1">
                <a:shade val="80000"/>
                <a:hueOff val="0"/>
                <a:satOff val="-51718"/>
                <a:lumOff val="3403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Oval 56"/>
            <p:cNvSpPr/>
            <p:nvPr/>
          </p:nvSpPr>
          <p:spPr>
            <a:xfrm>
              <a:off x="2489317" y="6498288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52842"/>
                <a:lumOff val="34775"/>
                <a:alphaOff val="0"/>
              </a:schemeClr>
            </a:lnRef>
            <a:fillRef idx="1">
              <a:schemeClr val="accent1">
                <a:shade val="80000"/>
                <a:hueOff val="0"/>
                <a:satOff val="-52842"/>
                <a:lumOff val="34775"/>
                <a:alphaOff val="0"/>
              </a:schemeClr>
            </a:fillRef>
            <a:effectRef idx="2">
              <a:schemeClr val="accent1">
                <a:shade val="80000"/>
                <a:hueOff val="0"/>
                <a:satOff val="-52842"/>
                <a:lumOff val="3477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Oval 57"/>
            <p:cNvSpPr/>
            <p:nvPr/>
          </p:nvSpPr>
          <p:spPr>
            <a:xfrm>
              <a:off x="1985386" y="6498288"/>
              <a:ext cx="235935" cy="235886"/>
            </a:xfrm>
            <a:prstGeom prst="ellipse">
              <a:avLst/>
            </a:prstGeom>
            <a:scene3d>
              <a:camera prst="perspectiveRelaxedModerately" zoom="92000"/>
              <a:lightRig rig="balanced" dir="t">
                <a:rot lat="0" lon="0" rev="12700000"/>
              </a:lightRig>
            </a:scene3d>
            <a:sp3d prstMaterial="plastic">
              <a:bevelT w="50800" h="50800"/>
              <a:bevelB w="50800" h="50800"/>
            </a:sp3d>
          </p:spPr>
          <p:style>
            <a:lnRef idx="1">
              <a:schemeClr val="accent1">
                <a:shade val="80000"/>
                <a:hueOff val="0"/>
                <a:satOff val="-53966"/>
                <a:lumOff val="35515"/>
                <a:alphaOff val="0"/>
              </a:schemeClr>
            </a:lnRef>
            <a:fillRef idx="1">
              <a:schemeClr val="accent1">
                <a:shade val="80000"/>
                <a:hueOff val="0"/>
                <a:satOff val="-53966"/>
                <a:lumOff val="35515"/>
                <a:alphaOff val="0"/>
              </a:schemeClr>
            </a:fillRef>
            <a:effectRef idx="2">
              <a:schemeClr val="accent1">
                <a:shade val="80000"/>
                <a:hueOff val="0"/>
                <a:satOff val="-53966"/>
                <a:lumOff val="35515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61" name="Freeform 60"/>
          <p:cNvSpPr/>
          <p:nvPr/>
        </p:nvSpPr>
        <p:spPr>
          <a:xfrm>
            <a:off x="3808486" y="8882299"/>
            <a:ext cx="3111140" cy="911042"/>
          </a:xfrm>
          <a:custGeom>
            <a:avLst/>
            <a:gdLst>
              <a:gd name="connsiteX0" fmla="*/ 0 w 2765457"/>
              <a:gd name="connsiteY0" fmla="*/ 0 h 607361"/>
              <a:gd name="connsiteX1" fmla="*/ 2765457 w 2765457"/>
              <a:gd name="connsiteY1" fmla="*/ 0 h 607361"/>
              <a:gd name="connsiteX2" fmla="*/ 2765457 w 2765457"/>
              <a:gd name="connsiteY2" fmla="*/ 607361 h 607361"/>
              <a:gd name="connsiteX3" fmla="*/ 0 w 2765457"/>
              <a:gd name="connsiteY3" fmla="*/ 607361 h 607361"/>
              <a:gd name="connsiteX4" fmla="*/ 0 w 2765457"/>
              <a:gd name="connsiteY4" fmla="*/ 0 h 607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5457" h="607361">
                <a:moveTo>
                  <a:pt x="0" y="0"/>
                </a:moveTo>
                <a:lnTo>
                  <a:pt x="2765457" y="0"/>
                </a:lnTo>
                <a:lnTo>
                  <a:pt x="2765457" y="607361"/>
                </a:lnTo>
                <a:lnTo>
                  <a:pt x="0" y="607361"/>
                </a:lnTo>
                <a:lnTo>
                  <a:pt x="0" y="0"/>
                </a:lnTo>
                <a:close/>
              </a:path>
            </a:pathLst>
          </a:custGeom>
          <a:scene3d>
            <a:camera prst="perspectiveRelaxedModerately" zoom="92000"/>
            <a:lightRig rig="balanced" dir="t">
              <a:rot lat="0" lon="0" rev="12700000"/>
            </a:lightRig>
          </a:scene3d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b" anchorCtr="0">
            <a:noAutofit/>
          </a:bodyPr>
          <a:lstStyle/>
          <a:p>
            <a:pPr defTabSz="1400175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n-CA" sz="3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Enviro scan of Repositories</a:t>
            </a:r>
          </a:p>
        </p:txBody>
      </p:sp>
      <p:sp>
        <p:nvSpPr>
          <p:cNvPr id="5" name="TextBox 4"/>
          <p:cNvSpPr txBox="1"/>
          <p:nvPr/>
        </p:nvSpPr>
        <p:spPr>
          <a:xfrm rot="2345714">
            <a:off x="13056438" y="4902257"/>
            <a:ext cx="2692212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150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Indicate</a:t>
            </a:r>
            <a:r>
              <a:rPr lang="hr-HR" sz="3150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 </a:t>
            </a:r>
            <a:r>
              <a:rPr lang="en-US" sz="3150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trends</a:t>
            </a:r>
          </a:p>
        </p:txBody>
      </p:sp>
      <p:sp>
        <p:nvSpPr>
          <p:cNvPr id="59" name="TextBox 58"/>
          <p:cNvSpPr txBox="1"/>
          <p:nvPr/>
        </p:nvSpPr>
        <p:spPr>
          <a:xfrm rot="19356201">
            <a:off x="12857994" y="6721123"/>
            <a:ext cx="3058017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150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Impact transition</a:t>
            </a:r>
          </a:p>
        </p:txBody>
      </p:sp>
    </p:spTree>
    <p:extLst>
      <p:ext uri="{BB962C8B-B14F-4D97-AF65-F5344CB8AC3E}">
        <p14:creationId xmlns:p14="http://schemas.microsoft.com/office/powerpoint/2010/main" val="36841456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-0.01406 -0.0444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" y="-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2D2D2D">
                    <a:tint val="75000"/>
                  </a:srgbClr>
                </a:solidFill>
                <a:latin typeface="Calibri"/>
                <a:ea typeface="+mn-ea"/>
              </a:rPr>
              <a:t>KKJ 2019</a:t>
            </a:r>
            <a:endParaRPr lang="en-US" dirty="0">
              <a:solidFill>
                <a:srgbClr val="2D2D2D">
                  <a:tint val="75000"/>
                </a:srgbClr>
              </a:solidFill>
              <a:latin typeface="Calibri"/>
              <a:ea typeface="+mn-ea"/>
            </a:endParaRP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" t="14841" r="2361" b="11594"/>
          <a:stretch/>
        </p:blipFill>
        <p:spPr bwMode="auto">
          <a:xfrm>
            <a:off x="1618736" y="-148281"/>
            <a:ext cx="14043510" cy="7617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4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" t="16544" r="2363" b="3494"/>
          <a:stretch/>
        </p:blipFill>
        <p:spPr bwMode="auto">
          <a:xfrm rot="324310">
            <a:off x="1730395" y="3359497"/>
            <a:ext cx="13915376" cy="822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253140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Animated PowerPoint template">
  <a:themeElements>
    <a:clrScheme name="Mama">
      <a:dk1>
        <a:srgbClr val="2D2D2D"/>
      </a:dk1>
      <a:lt1>
        <a:srgbClr val="FFFFFF"/>
      </a:lt1>
      <a:dk2>
        <a:srgbClr val="3C3C3C"/>
      </a:dk2>
      <a:lt2>
        <a:srgbClr val="F2F2F2"/>
      </a:lt2>
      <a:accent1>
        <a:srgbClr val="C00000"/>
      </a:accent1>
      <a:accent2>
        <a:srgbClr val="DC9190"/>
      </a:accent2>
      <a:accent3>
        <a:srgbClr val="F3DADA"/>
      </a:accent3>
      <a:accent4>
        <a:srgbClr val="D8D8D8"/>
      </a:accent4>
      <a:accent5>
        <a:srgbClr val="A5A5A5"/>
      </a:accent5>
      <a:accent6>
        <a:srgbClr val="7F7F7F"/>
      </a:accent6>
      <a:hlink>
        <a:srgbClr val="D8243D"/>
      </a:hlink>
      <a:folHlink>
        <a:srgbClr val="90182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81542</TotalTime>
  <Words>1346</Words>
  <Application>Microsoft Office PowerPoint</Application>
  <PresentationFormat>Custom</PresentationFormat>
  <Paragraphs>496</Paragraphs>
  <Slides>45</Slides>
  <Notes>4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Calibri</vt:lpstr>
      <vt:lpstr>Broadway</vt:lpstr>
      <vt:lpstr>Adobe Caslon Pro</vt:lpstr>
      <vt:lpstr>Arial</vt:lpstr>
      <vt:lpstr>Stencil</vt:lpstr>
      <vt:lpstr>Tahoma</vt:lpstr>
      <vt:lpstr>Wingdings</vt:lpstr>
      <vt:lpstr>Animated PowerPoint template</vt:lpstr>
      <vt:lpstr> Karmela Krleža-Jerić, MD. M.Sc. D.Sc. Ottawa Group, IMPACT Observatory karmela@krleza.com &amp; krlezajk@hotmail.com</vt:lpstr>
      <vt:lpstr> Karmela Krleža-Jerić, MD. M.Sc. D.Sc. Ottawa Group, IMPACT Observatory karmela@krleza.com &amp; krlezajk@hotmail.com</vt:lpstr>
      <vt:lpstr>Poll 3:</vt:lpstr>
      <vt:lpstr>Methodology</vt:lpstr>
      <vt:lpstr>Initiatives</vt:lpstr>
      <vt:lpstr>PowerPoint Presentation</vt:lpstr>
      <vt:lpstr>How</vt:lpstr>
      <vt:lpstr>Methodology</vt:lpstr>
      <vt:lpstr>PowerPoint Presentation</vt:lpstr>
      <vt:lpstr>Environmental scan of repositories</vt:lpstr>
      <vt:lpstr>Methodology</vt:lpstr>
      <vt:lpstr>Research Data Repositories</vt:lpstr>
      <vt:lpstr>Challenges</vt:lpstr>
      <vt:lpstr>58 headings in 6 sections</vt:lpstr>
      <vt:lpstr>PowerPoint Presentation</vt:lpstr>
      <vt:lpstr>Repositories registered in re3data</vt:lpstr>
      <vt:lpstr>What we learned so far</vt:lpstr>
      <vt:lpstr>Repositories hosting CT data</vt:lpstr>
      <vt:lpstr>General Repositories hosting CT data 2019</vt:lpstr>
      <vt:lpstr>Domain repositories</vt:lpstr>
      <vt:lpstr>This environmental scan will</vt:lpstr>
      <vt:lpstr>REPOSITORIES hosting CT data </vt:lpstr>
      <vt:lpstr>Poll 4</vt:lpstr>
      <vt:lpstr>CONCLUSION</vt:lpstr>
      <vt:lpstr>Access to data will contribute to</vt:lpstr>
      <vt:lpstr> what we need to do to  </vt:lpstr>
      <vt:lpstr>Trialist Moto</vt:lpstr>
      <vt:lpstr>Opening trial data</vt:lpstr>
      <vt:lpstr>IMPACT Observatory Next steps</vt:lpstr>
      <vt:lpstr>PowerPoint Presentation</vt:lpstr>
      <vt:lpstr>PowerPoint Presentation</vt:lpstr>
      <vt:lpstr>PowerPoint Presentation</vt:lpstr>
      <vt:lpstr>PowerPoint Presentation</vt:lpstr>
      <vt:lpstr>Invitation for</vt:lpstr>
      <vt:lpstr>Acknowledgment</vt:lpstr>
      <vt:lpstr>appendix</vt:lpstr>
      <vt:lpstr> Sharing the story - always in open access</vt:lpstr>
      <vt:lpstr>PowerPoint Presentation</vt:lpstr>
      <vt:lpstr>PowerPoint Presentation</vt:lpstr>
      <vt:lpstr>PowerPoint Presentation</vt:lpstr>
      <vt:lpstr>Privacy- Anonymisation</vt:lpstr>
      <vt:lpstr>PowerPoint Presentation</vt:lpstr>
      <vt:lpstr>IMPACT Observatory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Access to clinical trial data</dc:title>
  <dc:creator>Karmela Krleza-Jeric</dc:creator>
  <cp:keywords>Clinical Trial registration, results, open access</cp:keywords>
  <cp:lastModifiedBy>Karmela Krleza-Jeric</cp:lastModifiedBy>
  <cp:revision>2125</cp:revision>
  <dcterms:created xsi:type="dcterms:W3CDTF">2005-05-21T14:39:05Z</dcterms:created>
  <dcterms:modified xsi:type="dcterms:W3CDTF">2019-03-29T03:36:11Z</dcterms:modified>
</cp:coreProperties>
</file>